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aleway"/>
      <p:regular r:id="rId38"/>
      <p:bold r:id="rId39"/>
      <p:italic r:id="rId40"/>
      <p:boldItalic r:id="rId41"/>
    </p:embeddedFont>
    <p:embeddedFont>
      <p:font typeface="Roboto"/>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0" roundtripDataSignature="AMtx7mhPZx3N11tOJbcwEqWLc9/bW9ch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oboto-regular.fntdata"/><Relationship Id="rId41" Type="http://schemas.openxmlformats.org/officeDocument/2006/relationships/font" Target="fonts/Raleway-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Lato-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here our target variable is pm2.5. </a:t>
            </a:r>
            <a:endParaRPr/>
          </a:p>
          <a:p>
            <a:pPr indent="0" lvl="0" marL="0" rtl="0" algn="l">
              <a:lnSpc>
                <a:spcPct val="115000"/>
              </a:lnSpc>
              <a:spcBef>
                <a:spcPts val="1200"/>
              </a:spcBef>
              <a:spcAft>
                <a:spcPts val="0"/>
              </a:spcAft>
              <a:buClr>
                <a:schemeClr val="dk1"/>
              </a:buClr>
              <a:buSzPts val="1100"/>
              <a:buFont typeface="Arial"/>
              <a:buNone/>
            </a:pPr>
            <a:r>
              <a:rPr lang="en">
                <a:solidFill>
                  <a:srgbClr val="202124"/>
                </a:solidFill>
                <a:highlight>
                  <a:srgbClr val="FFFFFF"/>
                </a:highlight>
                <a:latin typeface="Roboto"/>
                <a:ea typeface="Roboto"/>
                <a:cs typeface="Roboto"/>
                <a:sym typeface="Roboto"/>
              </a:rPr>
              <a:t>The IMECA scale which you are seeing is used </a:t>
            </a:r>
            <a:r>
              <a:rPr lang="en">
                <a:solidFill>
                  <a:schemeClr val="dk1"/>
                </a:solidFill>
              </a:rPr>
              <a:t>to show the level of pollution and the level of risk that represents to the human health. If the pm 2.5, our target variable value is &gt;100 then we can consider the air quality as poor. </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3ebf015d7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f3ebf015d7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we did create the Table which is showing the summary statistics of all the columns in our dataset. </a:t>
            </a:r>
            <a:endParaRPr/>
          </a:p>
          <a:p>
            <a:pPr indent="0" lvl="0" marL="0" rtl="0" algn="l">
              <a:lnSpc>
                <a:spcPct val="100000"/>
              </a:lnSpc>
              <a:spcBef>
                <a:spcPts val="0"/>
              </a:spcBef>
              <a:spcAft>
                <a:spcPts val="0"/>
              </a:spcAft>
              <a:buSzPts val="1100"/>
              <a:buNone/>
            </a:pPr>
            <a:r>
              <a:rPr lang="en"/>
              <a:t>The average pollution level of beijing is 98.6, which is almost in verge of entering into the poor quality category and we also can see that the standard deviation is 92, which is very high that tells us that there are defining factors which are contributing to the pollution levels in beijing.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Here we have done data preprocessing initially by replacing the NaN values with zero, we did that because we had very few data points and we don’t want to lose data points. </a:t>
            </a:r>
            <a:endParaRPr/>
          </a:p>
          <a:p>
            <a:pPr indent="-298450" lvl="0" marL="457200" rtl="0" algn="l">
              <a:lnSpc>
                <a:spcPct val="100000"/>
              </a:lnSpc>
              <a:spcBef>
                <a:spcPts val="0"/>
              </a:spcBef>
              <a:spcAft>
                <a:spcPts val="0"/>
              </a:spcAft>
              <a:buSzPts val="1100"/>
              <a:buChar char="-"/>
            </a:pPr>
            <a:r>
              <a:rPr lang="en"/>
              <a:t>The second challenge is that we had hourly wise data of the pollution so we had convert to daily basis in order to come up with better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3ebf015d7_1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f3ebf015d7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542ca9a57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2542ca9a5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542ca9a57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2542ca9a57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5456c0e78_2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25456c0e78_2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There is a seasonality for dew, temperature and wind speed. Which is so obvious with our seasons!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53ac41a33_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above plot shows that highest levels of pollution are observed during winter. Since we can see in the graph that pollution levels are high during october, November, december, January and February.   </a:t>
            </a:r>
            <a:endParaRPr/>
          </a:p>
        </p:txBody>
      </p:sp>
      <p:sp>
        <p:nvSpPr>
          <p:cNvPr id="318" name="Google Shape;318;g1253ac41a33_2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53ac41a33_2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lowest temperature in the beijing is -20 and the highest temperature is 35. We can suggest that based on the findings </a:t>
            </a:r>
            <a:endParaRPr/>
          </a:p>
          <a:p>
            <a:pPr indent="0" lvl="0" marL="0" rtl="0" algn="l">
              <a:lnSpc>
                <a:spcPct val="100000"/>
              </a:lnSpc>
              <a:spcBef>
                <a:spcPts val="0"/>
              </a:spcBef>
              <a:spcAft>
                <a:spcPts val="0"/>
              </a:spcAft>
              <a:buSzPts val="1100"/>
              <a:buNone/>
            </a:pPr>
            <a:r>
              <a:t/>
            </a:r>
            <a:endParaRPr/>
          </a:p>
        </p:txBody>
      </p:sp>
      <p:sp>
        <p:nvSpPr>
          <p:cNvPr id="326" name="Google Shape;326;g1253ac41a33_2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3eb506aa6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f3eb506aa6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76bcddb4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In This the above graph here also shows that during low temperatures the pollution levels are very high compared to the high temperatures situations.</a:t>
            </a:r>
            <a:endParaRPr/>
          </a:p>
          <a:p>
            <a:pPr indent="-298450" lvl="0" marL="457200" rtl="0" algn="l">
              <a:lnSpc>
                <a:spcPct val="100000"/>
              </a:lnSpc>
              <a:spcBef>
                <a:spcPts val="0"/>
              </a:spcBef>
              <a:spcAft>
                <a:spcPts val="0"/>
              </a:spcAft>
              <a:buSzPts val="1100"/>
              <a:buChar char="-"/>
            </a:pPr>
            <a:r>
              <a:rPr lang="en"/>
              <a:t>The below graph shows that the temperature and dew are highly correlated and we can say that at low dew points the pollution can be very high.  </a:t>
            </a:r>
            <a:endParaRPr/>
          </a:p>
          <a:p>
            <a:pPr indent="0" lvl="0" marL="0" rtl="0" algn="l">
              <a:lnSpc>
                <a:spcPct val="100000"/>
              </a:lnSpc>
              <a:spcBef>
                <a:spcPts val="0"/>
              </a:spcBef>
              <a:spcAft>
                <a:spcPts val="0"/>
              </a:spcAft>
              <a:buSzPts val="1100"/>
              <a:buNone/>
            </a:pPr>
            <a:r>
              <a:t/>
            </a:r>
            <a:endParaRPr/>
          </a:p>
        </p:txBody>
      </p:sp>
      <p:sp>
        <p:nvSpPr>
          <p:cNvPr id="333" name="Google Shape;333;g1276bcddb4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53ac41a33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As we discussed in the in the previous slide here the above graph tells us that low dew points have high pollution compared to high dew points. </a:t>
            </a:r>
            <a:endParaRPr/>
          </a:p>
          <a:p>
            <a:pPr indent="-298450" lvl="0" marL="457200" rtl="0" algn="l">
              <a:lnSpc>
                <a:spcPct val="100000"/>
              </a:lnSpc>
              <a:spcBef>
                <a:spcPts val="0"/>
              </a:spcBef>
              <a:spcAft>
                <a:spcPts val="0"/>
              </a:spcAft>
              <a:buSzPts val="1100"/>
              <a:buChar char="-"/>
            </a:pPr>
            <a:r>
              <a:rPr lang="en"/>
              <a:t>We also came up with an interesting finding that when the wind speed is less the pollution levels are very high. </a:t>
            </a:r>
            <a:endParaRPr/>
          </a:p>
        </p:txBody>
      </p:sp>
      <p:sp>
        <p:nvSpPr>
          <p:cNvPr id="339" name="Google Shape;339;g1253ac41a33_2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3ebf015d7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f3ebf015d7_2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51ac7c5d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251ac7c5d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Upon checking for last 2 months data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542ca9a57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2542ca9a57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Dew has higher parameter estimate in our best model</a:t>
            </a:r>
            <a:endParaRPr/>
          </a:p>
          <a:p>
            <a:pPr indent="0" lvl="0" marL="0" rtl="0" algn="l">
              <a:lnSpc>
                <a:spcPct val="100000"/>
              </a:lnSpc>
              <a:spcBef>
                <a:spcPts val="0"/>
              </a:spcBef>
              <a:spcAft>
                <a:spcPts val="0"/>
              </a:spcAft>
              <a:buSzPts val="1100"/>
              <a:buNone/>
            </a:pPr>
            <a:r>
              <a:rPr lang="en"/>
              <a:t>It is evident that the dew and temperature plays major role in estimating pollution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542ca9a57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2542ca9a57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3ebf015d7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f3ebf015d7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253ac41a33_6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253ac41a33_6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542ca9a57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2542ca9a57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51ac7c5dc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251ac7c5dc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51ac7c5d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251ac7c5d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t>The first thing we do while doing a modeling project is to collect the data. So here in order to forecast the pollutions levels of Beijing, we collected the data from the Beijing official </a:t>
            </a:r>
            <a:endParaRPr/>
          </a:p>
          <a:p>
            <a:pPr indent="0" lvl="0" marL="0" rtl="0" algn="l">
              <a:lnSpc>
                <a:spcPct val="115000"/>
              </a:lnSpc>
              <a:spcBef>
                <a:spcPts val="1200"/>
              </a:spcBef>
              <a:spcAft>
                <a:spcPts val="0"/>
              </a:spcAft>
              <a:buSzPts val="1100"/>
              <a:buNone/>
            </a:pPr>
            <a:r>
              <a:rPr lang="en"/>
              <a:t>pollution website. Then we did the data preprocessing part which will be explained in the subsequent slides.</a:t>
            </a:r>
            <a:endParaRPr/>
          </a:p>
          <a:p>
            <a:pPr indent="0" lvl="0" marL="0" rtl="0" algn="l">
              <a:lnSpc>
                <a:spcPct val="115000"/>
              </a:lnSpc>
              <a:spcBef>
                <a:spcPts val="1200"/>
              </a:spcBef>
              <a:spcAft>
                <a:spcPts val="0"/>
              </a:spcAft>
              <a:buClr>
                <a:schemeClr val="dk1"/>
              </a:buClr>
              <a:buSzPts val="1100"/>
              <a:buFont typeface="Arial"/>
              <a:buNone/>
            </a:pPr>
            <a:r>
              <a:rPr lang="en"/>
              <a:t>Then we did the data modeling, in which we tried various model by changing the all the parameters.</a:t>
            </a:r>
            <a:endParaRPr/>
          </a:p>
          <a:p>
            <a:pPr indent="0" lvl="0" marL="0" rtl="0" algn="l">
              <a:lnSpc>
                <a:spcPct val="115000"/>
              </a:lnSpc>
              <a:spcBef>
                <a:spcPts val="1200"/>
              </a:spcBef>
              <a:spcAft>
                <a:spcPts val="0"/>
              </a:spcAft>
              <a:buClr>
                <a:schemeClr val="dk1"/>
              </a:buClr>
              <a:buSzPts val="1100"/>
              <a:buFont typeface="Arial"/>
              <a:buNone/>
            </a:pPr>
            <a:r>
              <a:rPr lang="en"/>
              <a:t>Then we evaluated the model with the error metrics like R2, RMSE.</a:t>
            </a:r>
            <a:endParaRPr/>
          </a:p>
          <a:p>
            <a:pPr indent="0" lvl="0" marL="0" rtl="0" algn="l">
              <a:lnSpc>
                <a:spcPct val="115000"/>
              </a:lnSpc>
              <a:spcBef>
                <a:spcPts val="1200"/>
              </a:spcBef>
              <a:spcAft>
                <a:spcPts val="0"/>
              </a:spcAft>
              <a:buClr>
                <a:schemeClr val="dk1"/>
              </a:buClr>
              <a:buSzPts val="1100"/>
              <a:buFont typeface="Arial"/>
              <a:buNone/>
            </a:pPr>
            <a:r>
              <a:rPr lang="en"/>
              <a:t>And then Based on the models we came up some insights and recommendations. </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After collection of data we have processed the data by using python and made it model ready </a:t>
            </a:r>
            <a:endParaRPr/>
          </a:p>
          <a:p>
            <a:pPr indent="0" lvl="0" marL="0" rtl="0" algn="l">
              <a:lnSpc>
                <a:spcPct val="100000"/>
              </a:lnSpc>
              <a:spcBef>
                <a:spcPts val="0"/>
              </a:spcBef>
              <a:spcAft>
                <a:spcPts val="0"/>
              </a:spcAft>
              <a:buSzPts val="1100"/>
              <a:buNone/>
            </a:pPr>
            <a:r>
              <a:rPr lang="en"/>
              <a:t>Then we found which factors are highly correlated and which factors are highly dependent on each other by drawing various visualisations in tableau and SAS.</a:t>
            </a:r>
            <a:endParaRPr/>
          </a:p>
          <a:p>
            <a:pPr indent="0" lvl="0" marL="0" rtl="0" algn="l">
              <a:lnSpc>
                <a:spcPct val="100000"/>
              </a:lnSpc>
              <a:spcBef>
                <a:spcPts val="0"/>
              </a:spcBef>
              <a:spcAft>
                <a:spcPts val="0"/>
              </a:spcAft>
              <a:buSzPts val="1100"/>
              <a:buNone/>
            </a:pPr>
            <a:r>
              <a:rPr lang="en"/>
              <a:t>Then we predicted the future pollution rates using time series using SAS</a:t>
            </a:r>
            <a:endParaRPr/>
          </a:p>
          <a:p>
            <a:pPr indent="0" lvl="0" marL="0" rtl="0" algn="l">
              <a:lnSpc>
                <a:spcPct val="100000"/>
              </a:lnSpc>
              <a:spcBef>
                <a:spcPts val="0"/>
              </a:spcBef>
              <a:spcAft>
                <a:spcPts val="0"/>
              </a:spcAft>
              <a:buSzPts val="1100"/>
              <a:buNone/>
            </a:pPr>
            <a:r>
              <a:rPr lang="en"/>
              <a:t>Then we came up with best model by changing the all the parameters in SAS.</a:t>
            </a:r>
            <a:endParaRPr/>
          </a:p>
          <a:p>
            <a:pPr indent="0" lvl="0" marL="0" rtl="0" algn="l">
              <a:lnSpc>
                <a:spcPct val="100000"/>
              </a:lnSpc>
              <a:spcBef>
                <a:spcPts val="0"/>
              </a:spcBef>
              <a:spcAft>
                <a:spcPts val="0"/>
              </a:spcAft>
              <a:buSzPts val="1100"/>
              <a:buNone/>
            </a:pPr>
            <a:r>
              <a:rPr lang="en"/>
              <a:t>Then we did exponential smoothing to find the best model to increase the accuracy further.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in order for us to predict the pollution levels we wanted to find how pollution levels are varying w.r.t other features. </a:t>
            </a:r>
            <a:endParaRPr/>
          </a:p>
          <a:p>
            <a:pPr indent="0" lvl="0" marL="0" rtl="0" algn="l">
              <a:lnSpc>
                <a:spcPct val="100000"/>
              </a:lnSpc>
              <a:spcBef>
                <a:spcPts val="0"/>
              </a:spcBef>
              <a:spcAft>
                <a:spcPts val="0"/>
              </a:spcAft>
              <a:buSzPts val="1100"/>
              <a:buNone/>
            </a:pPr>
            <a:r>
              <a:rPr lang="en"/>
              <a:t>What is the air quality due to the high pollution levels. </a:t>
            </a:r>
            <a:endParaRPr/>
          </a:p>
          <a:p>
            <a:pPr indent="0" lvl="0" marL="0" rtl="0" algn="l">
              <a:lnSpc>
                <a:spcPct val="100000"/>
              </a:lnSpc>
              <a:spcBef>
                <a:spcPts val="0"/>
              </a:spcBef>
              <a:spcAft>
                <a:spcPts val="0"/>
              </a:spcAft>
              <a:buSzPts val="1100"/>
              <a:buNone/>
            </a:pPr>
            <a:r>
              <a:rPr lang="en"/>
              <a:t>How moisture content is effecting the pollution levels?</a:t>
            </a:r>
            <a:endParaRPr/>
          </a:p>
          <a:p>
            <a:pPr indent="0" lvl="0" marL="0" rtl="0" algn="l">
              <a:lnSpc>
                <a:spcPct val="100000"/>
              </a:lnSpc>
              <a:spcBef>
                <a:spcPts val="0"/>
              </a:spcBef>
              <a:spcAft>
                <a:spcPts val="0"/>
              </a:spcAft>
              <a:buSzPts val="1100"/>
              <a:buNone/>
            </a:pPr>
            <a:r>
              <a:rPr lang="en"/>
              <a:t>Whether rain, snow,wind effecting the pollution or not if effecting in what way? </a:t>
            </a:r>
            <a:endParaRPr/>
          </a:p>
          <a:p>
            <a:pPr indent="0" lvl="0" marL="0" rtl="0" algn="l">
              <a:lnSpc>
                <a:spcPct val="100000"/>
              </a:lnSpc>
              <a:spcBef>
                <a:spcPts val="0"/>
              </a:spcBef>
              <a:spcAft>
                <a:spcPts val="0"/>
              </a:spcAft>
              <a:buSzPts val="1100"/>
              <a:buNone/>
            </a:pPr>
            <a:r>
              <a:rPr lang="en"/>
              <a:t>So these some of the findings which we were interested in and will discuss about them in the subsequent slides.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 name="Shape 10"/>
        <p:cNvGrpSpPr/>
        <p:nvPr/>
      </p:nvGrpSpPr>
      <p:grpSpPr>
        <a:xfrm>
          <a:off x="0" y="0"/>
          <a:ext cx="0" cy="0"/>
          <a:chOff x="0" y="0"/>
          <a:chExt cx="0" cy="0"/>
        </a:xfrm>
      </p:grpSpPr>
      <p:sp>
        <p:nvSpPr>
          <p:cNvPr id="11" name="Google Shape;11;gf3eb506aa6_0_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gf3eb506aa6_0_4"/>
          <p:cNvGrpSpPr/>
          <p:nvPr/>
        </p:nvGrpSpPr>
        <p:grpSpPr>
          <a:xfrm>
            <a:off x="830392" y="1191256"/>
            <a:ext cx="745763" cy="45826"/>
            <a:chOff x="4580561" y="2589004"/>
            <a:chExt cx="1064464" cy="25200"/>
          </a:xfrm>
        </p:grpSpPr>
        <p:sp>
          <p:nvSpPr>
            <p:cNvPr id="13" name="Google Shape;13;gf3eb506aa6_0_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gf3eb506aa6_0_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gf3eb506aa6_0_4"/>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6" name="Google Shape;16;gf3eb506aa6_0_4"/>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 name="Google Shape;17;gf3eb506aa6_0_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4" name="Shape 74"/>
        <p:cNvGrpSpPr/>
        <p:nvPr/>
      </p:nvGrpSpPr>
      <p:grpSpPr>
        <a:xfrm>
          <a:off x="0" y="0"/>
          <a:ext cx="0" cy="0"/>
          <a:chOff x="0" y="0"/>
          <a:chExt cx="0" cy="0"/>
        </a:xfrm>
      </p:grpSpPr>
      <p:grpSp>
        <p:nvGrpSpPr>
          <p:cNvPr id="75" name="Google Shape;75;gf3eb506aa6_0_68"/>
          <p:cNvGrpSpPr/>
          <p:nvPr/>
        </p:nvGrpSpPr>
        <p:grpSpPr>
          <a:xfrm>
            <a:off x="830392" y="4169130"/>
            <a:ext cx="745763" cy="45826"/>
            <a:chOff x="4580561" y="2589004"/>
            <a:chExt cx="1064464" cy="25200"/>
          </a:xfrm>
        </p:grpSpPr>
        <p:sp>
          <p:nvSpPr>
            <p:cNvPr id="76" name="Google Shape;76;gf3eb506aa6_0_6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gf3eb506aa6_0_6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gf3eb506aa6_0_6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9" name="Google Shape;79;gf3eb506aa6_0_6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80" name="Google Shape;80;gf3eb506aa6_0_6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gf3eb506aa6_0_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8" name="Shape 88"/>
        <p:cNvGrpSpPr/>
        <p:nvPr/>
      </p:nvGrpSpPr>
      <p:grpSpPr>
        <a:xfrm>
          <a:off x="0" y="0"/>
          <a:ext cx="0" cy="0"/>
          <a:chOff x="0" y="0"/>
          <a:chExt cx="0" cy="0"/>
        </a:xfrm>
      </p:grpSpPr>
      <p:sp>
        <p:nvSpPr>
          <p:cNvPr id="89" name="Google Shape;89;g1253ac41a33_2_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g1253ac41a33_2_5"/>
          <p:cNvGrpSpPr/>
          <p:nvPr/>
        </p:nvGrpSpPr>
        <p:grpSpPr>
          <a:xfrm>
            <a:off x="830392" y="1191256"/>
            <a:ext cx="745763" cy="45826"/>
            <a:chOff x="4580561" y="2589004"/>
            <a:chExt cx="1064464" cy="25200"/>
          </a:xfrm>
        </p:grpSpPr>
        <p:sp>
          <p:nvSpPr>
            <p:cNvPr id="91" name="Google Shape;91;g1253ac41a33_2_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1253ac41a33_2_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g1253ac41a33_2_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94" name="Google Shape;94;g1253ac41a33_2_5"/>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5" name="Google Shape;95;g1253ac41a33_2_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g1253ac41a33_2_1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 name="Google Shape;98;g1253ac41a33_2_13"/>
          <p:cNvGrpSpPr/>
          <p:nvPr/>
        </p:nvGrpSpPr>
        <p:grpSpPr>
          <a:xfrm>
            <a:off x="830392" y="1191256"/>
            <a:ext cx="745763" cy="45826"/>
            <a:chOff x="4580561" y="2589004"/>
            <a:chExt cx="1064464" cy="25200"/>
          </a:xfrm>
        </p:grpSpPr>
        <p:sp>
          <p:nvSpPr>
            <p:cNvPr id="99" name="Google Shape;99;g1253ac41a33_2_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1253ac41a33_2_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g1253ac41a33_2_1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02" name="Google Shape;102;g1253ac41a33_2_1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3" name="Google Shape;103;g1253ac41a33_2_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4" name="Shape 104"/>
        <p:cNvGrpSpPr/>
        <p:nvPr/>
      </p:nvGrpSpPr>
      <p:grpSpPr>
        <a:xfrm>
          <a:off x="0" y="0"/>
          <a:ext cx="0" cy="0"/>
          <a:chOff x="0" y="0"/>
          <a:chExt cx="0" cy="0"/>
        </a:xfrm>
      </p:grpSpPr>
      <p:grpSp>
        <p:nvGrpSpPr>
          <p:cNvPr id="105" name="Google Shape;105;g1253ac41a33_2_21"/>
          <p:cNvGrpSpPr/>
          <p:nvPr/>
        </p:nvGrpSpPr>
        <p:grpSpPr>
          <a:xfrm>
            <a:off x="830392" y="1191256"/>
            <a:ext cx="745763" cy="45826"/>
            <a:chOff x="4580561" y="2589004"/>
            <a:chExt cx="1064464" cy="25200"/>
          </a:xfrm>
        </p:grpSpPr>
        <p:sp>
          <p:nvSpPr>
            <p:cNvPr id="106" name="Google Shape;106;g1253ac41a33_2_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1253ac41a33_2_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g1253ac41a33_2_2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9" name="Google Shape;109;g1253ac41a33_2_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g1253ac41a33_2_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 name="Google Shape;112;g1253ac41a33_2_27"/>
          <p:cNvGrpSpPr/>
          <p:nvPr/>
        </p:nvGrpSpPr>
        <p:grpSpPr>
          <a:xfrm>
            <a:off x="830392" y="1191256"/>
            <a:ext cx="745763" cy="45826"/>
            <a:chOff x="4580561" y="2589004"/>
            <a:chExt cx="1064464" cy="25200"/>
          </a:xfrm>
        </p:grpSpPr>
        <p:sp>
          <p:nvSpPr>
            <p:cNvPr id="113" name="Google Shape;113;g1253ac41a33_2_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1253ac41a33_2_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 name="Google Shape;115;g1253ac41a33_2_2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16" name="Google Shape;116;g1253ac41a33_2_2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7" name="Google Shape;117;g1253ac41a33_2_2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8" name="Google Shape;118;g1253ac41a33_2_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g1253ac41a33_2_3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g1253ac41a33_2_36"/>
          <p:cNvGrpSpPr/>
          <p:nvPr/>
        </p:nvGrpSpPr>
        <p:grpSpPr>
          <a:xfrm>
            <a:off x="830392" y="1191256"/>
            <a:ext cx="745763" cy="45826"/>
            <a:chOff x="4580561" y="2589004"/>
            <a:chExt cx="1064464" cy="25200"/>
          </a:xfrm>
        </p:grpSpPr>
        <p:sp>
          <p:nvSpPr>
            <p:cNvPr id="122" name="Google Shape;122;g1253ac41a33_2_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1253ac41a33_2_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g1253ac41a33_2_3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25" name="Google Shape;125;g1253ac41a33_2_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g1253ac41a33_2_4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g1253ac41a33_2_43"/>
          <p:cNvGrpSpPr/>
          <p:nvPr/>
        </p:nvGrpSpPr>
        <p:grpSpPr>
          <a:xfrm>
            <a:off x="830392" y="1191256"/>
            <a:ext cx="745763" cy="45826"/>
            <a:chOff x="4580561" y="2589004"/>
            <a:chExt cx="1064464" cy="25200"/>
          </a:xfrm>
        </p:grpSpPr>
        <p:sp>
          <p:nvSpPr>
            <p:cNvPr id="129" name="Google Shape;129;g1253ac41a33_2_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1253ac41a33_2_4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g1253ac41a33_2_4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32" name="Google Shape;132;g1253ac41a33_2_4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3" name="Google Shape;133;g1253ac41a33_2_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4" name="Shape 134"/>
        <p:cNvGrpSpPr/>
        <p:nvPr/>
      </p:nvGrpSpPr>
      <p:grpSpPr>
        <a:xfrm>
          <a:off x="0" y="0"/>
          <a:ext cx="0" cy="0"/>
          <a:chOff x="0" y="0"/>
          <a:chExt cx="0" cy="0"/>
        </a:xfrm>
      </p:grpSpPr>
      <p:grpSp>
        <p:nvGrpSpPr>
          <p:cNvPr id="135" name="Google Shape;135;g1253ac41a33_2_51"/>
          <p:cNvGrpSpPr/>
          <p:nvPr/>
        </p:nvGrpSpPr>
        <p:grpSpPr>
          <a:xfrm>
            <a:off x="830392" y="4169130"/>
            <a:ext cx="745763" cy="45826"/>
            <a:chOff x="4580561" y="2589004"/>
            <a:chExt cx="1064464" cy="25200"/>
          </a:xfrm>
        </p:grpSpPr>
        <p:sp>
          <p:nvSpPr>
            <p:cNvPr id="136" name="Google Shape;136;g1253ac41a33_2_5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1253ac41a33_2_5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g1253ac41a33_2_51"/>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9" name="Google Shape;139;g1253ac41a33_2_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g1253ac41a33_2_5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g1253ac41a33_2_57"/>
          <p:cNvGrpSpPr/>
          <p:nvPr/>
        </p:nvGrpSpPr>
        <p:grpSpPr>
          <a:xfrm>
            <a:off x="830392" y="1191256"/>
            <a:ext cx="745763" cy="45826"/>
            <a:chOff x="4580561" y="2589004"/>
            <a:chExt cx="1064464" cy="25200"/>
          </a:xfrm>
        </p:grpSpPr>
        <p:sp>
          <p:nvSpPr>
            <p:cNvPr id="143" name="Google Shape;143;g1253ac41a33_2_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1253ac41a33_2_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g1253ac41a33_2_5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46" name="Google Shape;146;g1253ac41a33_2_5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7" name="Google Shape;147;g1253ac41a33_2_5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8" name="Google Shape;148;g1253ac41a33_2_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gf3eb506aa6_0_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gf3eb506aa6_0_18"/>
          <p:cNvGrpSpPr/>
          <p:nvPr/>
        </p:nvGrpSpPr>
        <p:grpSpPr>
          <a:xfrm>
            <a:off x="830392" y="1191256"/>
            <a:ext cx="745763" cy="45826"/>
            <a:chOff x="4580561" y="2589004"/>
            <a:chExt cx="1064464" cy="25200"/>
          </a:xfrm>
        </p:grpSpPr>
        <p:sp>
          <p:nvSpPr>
            <p:cNvPr id="21" name="Google Shape;21;gf3eb506aa6_0_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gf3eb506aa6_0_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gf3eb506aa6_0_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4" name="Google Shape;24;gf3eb506aa6_0_1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 name="Google Shape;25;gf3eb506aa6_0_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 name="Shape 149"/>
        <p:cNvGrpSpPr/>
        <p:nvPr/>
      </p:nvGrpSpPr>
      <p:grpSpPr>
        <a:xfrm>
          <a:off x="0" y="0"/>
          <a:ext cx="0" cy="0"/>
          <a:chOff x="0" y="0"/>
          <a:chExt cx="0" cy="0"/>
        </a:xfrm>
      </p:grpSpPr>
      <p:sp>
        <p:nvSpPr>
          <p:cNvPr id="150" name="Google Shape;150;g1253ac41a33_2_6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51" name="Google Shape;151;g1253ac41a33_2_6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2" name="Shape 152"/>
        <p:cNvGrpSpPr/>
        <p:nvPr/>
      </p:nvGrpSpPr>
      <p:grpSpPr>
        <a:xfrm>
          <a:off x="0" y="0"/>
          <a:ext cx="0" cy="0"/>
          <a:chOff x="0" y="0"/>
          <a:chExt cx="0" cy="0"/>
        </a:xfrm>
      </p:grpSpPr>
      <p:grpSp>
        <p:nvGrpSpPr>
          <p:cNvPr id="153" name="Google Shape;153;g1253ac41a33_2_69"/>
          <p:cNvGrpSpPr/>
          <p:nvPr/>
        </p:nvGrpSpPr>
        <p:grpSpPr>
          <a:xfrm>
            <a:off x="830392" y="4169130"/>
            <a:ext cx="745763" cy="45826"/>
            <a:chOff x="4580561" y="2589004"/>
            <a:chExt cx="1064464" cy="25200"/>
          </a:xfrm>
        </p:grpSpPr>
        <p:sp>
          <p:nvSpPr>
            <p:cNvPr id="154" name="Google Shape;154;g1253ac41a33_2_6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1253ac41a33_2_6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g1253ac41a33_2_69"/>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7" name="Google Shape;157;g1253ac41a33_2_69"/>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158" name="Google Shape;158;g1253ac41a33_2_6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9" name="Shape 159"/>
        <p:cNvGrpSpPr/>
        <p:nvPr/>
      </p:nvGrpSpPr>
      <p:grpSpPr>
        <a:xfrm>
          <a:off x="0" y="0"/>
          <a:ext cx="0" cy="0"/>
          <a:chOff x="0" y="0"/>
          <a:chExt cx="0" cy="0"/>
        </a:xfrm>
      </p:grpSpPr>
      <p:sp>
        <p:nvSpPr>
          <p:cNvPr id="160" name="Google Shape;160;g1253ac41a33_2_7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6" name="Shape 26"/>
        <p:cNvGrpSpPr/>
        <p:nvPr/>
      </p:nvGrpSpPr>
      <p:grpSpPr>
        <a:xfrm>
          <a:off x="0" y="0"/>
          <a:ext cx="0" cy="0"/>
          <a:chOff x="0" y="0"/>
          <a:chExt cx="0" cy="0"/>
        </a:xfrm>
      </p:grpSpPr>
      <p:grpSp>
        <p:nvGrpSpPr>
          <p:cNvPr id="27" name="Google Shape;27;gf3eb506aa6_0_12"/>
          <p:cNvGrpSpPr/>
          <p:nvPr/>
        </p:nvGrpSpPr>
        <p:grpSpPr>
          <a:xfrm>
            <a:off x="830392" y="1191256"/>
            <a:ext cx="745763" cy="45826"/>
            <a:chOff x="4580561" y="2589004"/>
            <a:chExt cx="1064464" cy="25200"/>
          </a:xfrm>
        </p:grpSpPr>
        <p:sp>
          <p:nvSpPr>
            <p:cNvPr id="28" name="Google Shape;28;gf3eb506aa6_0_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gf3eb506aa6_0_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gf3eb506aa6_0_1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1" name="Google Shape;31;gf3eb506aa6_0_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gf3eb506aa6_0_2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 name="Google Shape;34;gf3eb506aa6_0_26"/>
          <p:cNvGrpSpPr/>
          <p:nvPr/>
        </p:nvGrpSpPr>
        <p:grpSpPr>
          <a:xfrm>
            <a:off x="830392" y="1191256"/>
            <a:ext cx="745763" cy="45826"/>
            <a:chOff x="4580561" y="2589004"/>
            <a:chExt cx="1064464" cy="25200"/>
          </a:xfrm>
        </p:grpSpPr>
        <p:sp>
          <p:nvSpPr>
            <p:cNvPr id="35" name="Google Shape;35;gf3eb506aa6_0_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gf3eb506aa6_0_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gf3eb506aa6_0_2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8" name="Google Shape;38;gf3eb506aa6_0_2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gf3eb506aa6_0_26"/>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0" name="Google Shape;40;gf3eb506aa6_0_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gf3eb506aa6_0_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 name="Google Shape;43;gf3eb506aa6_0_35"/>
          <p:cNvGrpSpPr/>
          <p:nvPr/>
        </p:nvGrpSpPr>
        <p:grpSpPr>
          <a:xfrm>
            <a:off x="830392" y="1191256"/>
            <a:ext cx="745763" cy="45826"/>
            <a:chOff x="4580561" y="2589004"/>
            <a:chExt cx="1064464" cy="25200"/>
          </a:xfrm>
        </p:grpSpPr>
        <p:sp>
          <p:nvSpPr>
            <p:cNvPr id="44" name="Google Shape;44;gf3eb506aa6_0_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gf3eb506aa6_0_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gf3eb506aa6_0_3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7" name="Google Shape;47;gf3eb506aa6_0_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gf3eb506aa6_0_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 name="Google Shape;50;gf3eb506aa6_0_42"/>
          <p:cNvGrpSpPr/>
          <p:nvPr/>
        </p:nvGrpSpPr>
        <p:grpSpPr>
          <a:xfrm>
            <a:off x="830392" y="1191256"/>
            <a:ext cx="745763" cy="45826"/>
            <a:chOff x="4580561" y="2589004"/>
            <a:chExt cx="1064464" cy="25200"/>
          </a:xfrm>
        </p:grpSpPr>
        <p:sp>
          <p:nvSpPr>
            <p:cNvPr id="51" name="Google Shape;51;gf3eb506aa6_0_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gf3eb506aa6_0_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gf3eb506aa6_0_42"/>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4" name="Google Shape;54;gf3eb506aa6_0_42"/>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gf3eb506aa6_0_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6" name="Shape 56"/>
        <p:cNvGrpSpPr/>
        <p:nvPr/>
      </p:nvGrpSpPr>
      <p:grpSpPr>
        <a:xfrm>
          <a:off x="0" y="0"/>
          <a:ext cx="0" cy="0"/>
          <a:chOff x="0" y="0"/>
          <a:chExt cx="0" cy="0"/>
        </a:xfrm>
      </p:grpSpPr>
      <p:grpSp>
        <p:nvGrpSpPr>
          <p:cNvPr id="57" name="Google Shape;57;gf3eb506aa6_0_50"/>
          <p:cNvGrpSpPr/>
          <p:nvPr/>
        </p:nvGrpSpPr>
        <p:grpSpPr>
          <a:xfrm>
            <a:off x="830392" y="4169130"/>
            <a:ext cx="745763" cy="45826"/>
            <a:chOff x="4580561" y="2589004"/>
            <a:chExt cx="1064464" cy="25200"/>
          </a:xfrm>
        </p:grpSpPr>
        <p:sp>
          <p:nvSpPr>
            <p:cNvPr id="58" name="Google Shape;58;gf3eb506aa6_0_5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gf3eb506aa6_0_5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gf3eb506aa6_0_5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1" name="Google Shape;61;gf3eb506aa6_0_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gf3eb506aa6_0_5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gf3eb506aa6_0_56"/>
          <p:cNvGrpSpPr/>
          <p:nvPr/>
        </p:nvGrpSpPr>
        <p:grpSpPr>
          <a:xfrm>
            <a:off x="830392" y="1191256"/>
            <a:ext cx="745763" cy="45826"/>
            <a:chOff x="4580561" y="2589004"/>
            <a:chExt cx="1064464" cy="25200"/>
          </a:xfrm>
        </p:grpSpPr>
        <p:sp>
          <p:nvSpPr>
            <p:cNvPr id="65" name="Google Shape;65;gf3eb506aa6_0_5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gf3eb506aa6_0_5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gf3eb506aa6_0_5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8" name="Google Shape;68;gf3eb506aa6_0_5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9" name="Google Shape;69;gf3eb506aa6_0_5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0" name="Google Shape;70;gf3eb506aa6_0_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gf3eb506aa6_0_6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3" name="Google Shape;73;gf3eb506aa6_0_6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0.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f3eb506aa6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gf3eb506aa6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gf3eb506aa6_0_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gf3eb506aa6_0_0"/>
          <p:cNvPicPr preferRelativeResize="0"/>
          <p:nvPr/>
        </p:nvPicPr>
        <p:blipFill rotWithShape="1">
          <a:blip r:embed="rId1">
            <a:alphaModFix/>
          </a:blip>
          <a:srcRect b="0" l="0" r="0" t="0"/>
          <a:stretch/>
        </p:blipFill>
        <p:spPr>
          <a:xfrm>
            <a:off x="7761477" y="478073"/>
            <a:ext cx="1070928" cy="107091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3" name="Shape 83"/>
        <p:cNvGrpSpPr/>
        <p:nvPr/>
      </p:nvGrpSpPr>
      <p:grpSpPr>
        <a:xfrm>
          <a:off x="0" y="0"/>
          <a:ext cx="0" cy="0"/>
          <a:chOff x="0" y="0"/>
          <a:chExt cx="0" cy="0"/>
        </a:xfrm>
      </p:grpSpPr>
      <p:sp>
        <p:nvSpPr>
          <p:cNvPr id="84" name="Google Shape;84;g1253ac41a33_2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85" name="Google Shape;85;g1253ac41a33_2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6" name="Google Shape;86;g1253ac41a33_2_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87" name="Google Shape;87;g1253ac41a33_2_0"/>
          <p:cNvPicPr preferRelativeResize="0"/>
          <p:nvPr/>
        </p:nvPicPr>
        <p:blipFill rotWithShape="1">
          <a:blip r:embed="rId1">
            <a:alphaModFix/>
          </a:blip>
          <a:srcRect b="0" l="0" r="0" t="0"/>
          <a:stretch/>
        </p:blipFill>
        <p:spPr>
          <a:xfrm>
            <a:off x="7761477" y="478073"/>
            <a:ext cx="1070928" cy="107091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3.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royalsocietypublishing.org/doi/10.1098/rspa.2015.0257" TargetMode="External"/><Relationship Id="rId4" Type="http://schemas.openxmlformats.org/officeDocument/2006/relationships/hyperlink" Target="https://aqicn.org/city/beijing/" TargetMode="External"/><Relationship Id="rId5" Type="http://schemas.openxmlformats.org/officeDocument/2006/relationships/hyperlink" Target="https://www.iqair.com/us/china/beijing" TargetMode="External"/><Relationship Id="rId6" Type="http://schemas.openxmlformats.org/officeDocument/2006/relationships/hyperlink" Target="https://arxiv.org/ftp/arxiv/papers/1812/1812.04783.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
          <p:cNvPicPr preferRelativeResize="0"/>
          <p:nvPr/>
        </p:nvPicPr>
        <p:blipFill rotWithShape="1">
          <a:blip r:embed="rId3">
            <a:alphaModFix amt="60000"/>
          </a:blip>
          <a:srcRect b="0" l="0" r="0" t="0"/>
          <a:stretch/>
        </p:blipFill>
        <p:spPr>
          <a:xfrm>
            <a:off x="0" y="0"/>
            <a:ext cx="9144001" cy="5188675"/>
          </a:xfrm>
          <a:prstGeom prst="rect">
            <a:avLst/>
          </a:prstGeom>
          <a:noFill/>
          <a:ln>
            <a:noFill/>
          </a:ln>
        </p:spPr>
      </p:pic>
      <p:sp>
        <p:nvSpPr>
          <p:cNvPr id="166" name="Google Shape;166;p1"/>
          <p:cNvSpPr txBox="1"/>
          <p:nvPr>
            <p:ph type="ctrTitle"/>
          </p:nvPr>
        </p:nvSpPr>
        <p:spPr>
          <a:xfrm>
            <a:off x="727950" y="356507"/>
            <a:ext cx="7688100" cy="1664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rgbClr val="14285A"/>
                </a:solidFill>
              </a:rPr>
              <a:t>Team 4 </a:t>
            </a:r>
            <a:br>
              <a:rPr lang="en">
                <a:solidFill>
                  <a:srgbClr val="14285A"/>
                </a:solidFill>
              </a:rPr>
            </a:br>
            <a:endParaRPr>
              <a:solidFill>
                <a:srgbClr val="14285A"/>
              </a:solidFill>
            </a:endParaRPr>
          </a:p>
          <a:p>
            <a:pPr indent="0" lvl="0" marL="0" rtl="0" algn="ctr">
              <a:lnSpc>
                <a:spcPct val="100000"/>
              </a:lnSpc>
              <a:spcBef>
                <a:spcPts val="0"/>
              </a:spcBef>
              <a:spcAft>
                <a:spcPts val="0"/>
              </a:spcAft>
              <a:buSzPct val="111111"/>
              <a:buNone/>
            </a:pPr>
            <a:r>
              <a:rPr lang="en">
                <a:solidFill>
                  <a:srgbClr val="14285A"/>
                </a:solidFill>
              </a:rPr>
              <a:t>Beijing Air Pollution Time Series Forecasting </a:t>
            </a:r>
            <a:endParaRPr/>
          </a:p>
          <a:p>
            <a:pPr indent="0" lvl="0" marL="0" rtl="0" algn="l">
              <a:lnSpc>
                <a:spcPct val="100000"/>
              </a:lnSpc>
              <a:spcBef>
                <a:spcPts val="0"/>
              </a:spcBef>
              <a:spcAft>
                <a:spcPts val="0"/>
              </a:spcAft>
              <a:buSzPct val="111111"/>
              <a:buNone/>
            </a:pPr>
            <a:r>
              <a:t/>
            </a:r>
            <a:endParaRPr/>
          </a:p>
        </p:txBody>
      </p:sp>
      <p:sp>
        <p:nvSpPr>
          <p:cNvPr id="167" name="Google Shape;167;p1"/>
          <p:cNvSpPr txBox="1"/>
          <p:nvPr>
            <p:ph idx="1" type="subTitle"/>
          </p:nvPr>
        </p:nvSpPr>
        <p:spPr>
          <a:xfrm>
            <a:off x="5835553" y="2591127"/>
            <a:ext cx="3006600" cy="1402800"/>
          </a:xfrm>
          <a:prstGeom prst="rect">
            <a:avLst/>
          </a:prstGeom>
          <a:noFill/>
          <a:ln>
            <a:noFill/>
          </a:ln>
        </p:spPr>
        <p:txBody>
          <a:bodyPr anchorCtr="0" anchor="t" bIns="91425" lIns="91425" spcFirstLastPara="1" rIns="91425" wrap="square" tIns="91425">
            <a:noAutofit/>
          </a:bodyPr>
          <a:lstStyle/>
          <a:p>
            <a:pPr indent="-311150" lvl="0" marL="457200" rtl="0" algn="just">
              <a:lnSpc>
                <a:spcPct val="90000"/>
              </a:lnSpc>
              <a:spcBef>
                <a:spcPts val="0"/>
              </a:spcBef>
              <a:spcAft>
                <a:spcPts val="0"/>
              </a:spcAft>
              <a:buSzPts val="1300"/>
              <a:buFont typeface="Times New Roman"/>
              <a:buAutoNum type="arabicPeriod"/>
            </a:pPr>
            <a:r>
              <a:rPr lang="en" sz="1300">
                <a:solidFill>
                  <a:srgbClr val="002060"/>
                </a:solidFill>
                <a:latin typeface="Times New Roman"/>
                <a:ea typeface="Times New Roman"/>
                <a:cs typeface="Times New Roman"/>
                <a:sym typeface="Times New Roman"/>
              </a:rPr>
              <a:t>Amit Anand Kumar- Aak20008</a:t>
            </a:r>
            <a:endParaRPr sz="1300">
              <a:solidFill>
                <a:srgbClr val="002060"/>
              </a:solidFill>
              <a:latin typeface="Times New Roman"/>
              <a:ea typeface="Times New Roman"/>
              <a:cs typeface="Times New Roman"/>
              <a:sym typeface="Times New Roman"/>
            </a:endParaRPr>
          </a:p>
          <a:p>
            <a:pPr indent="-311150" lvl="0" marL="457200" rtl="0" algn="just">
              <a:lnSpc>
                <a:spcPct val="90000"/>
              </a:lnSpc>
              <a:spcBef>
                <a:spcPts val="0"/>
              </a:spcBef>
              <a:spcAft>
                <a:spcPts val="0"/>
              </a:spcAft>
              <a:buSzPts val="1300"/>
              <a:buFont typeface="Times New Roman"/>
              <a:buAutoNum type="arabicPeriod"/>
            </a:pPr>
            <a:r>
              <a:rPr lang="en" sz="1300">
                <a:solidFill>
                  <a:srgbClr val="002060"/>
                </a:solidFill>
                <a:latin typeface="Times New Roman"/>
                <a:ea typeface="Times New Roman"/>
                <a:cs typeface="Times New Roman"/>
                <a:sym typeface="Times New Roman"/>
              </a:rPr>
              <a:t>Akash Deep Konda- Kad21008</a:t>
            </a:r>
            <a:endParaRPr>
              <a:solidFill>
                <a:srgbClr val="002060"/>
              </a:solidFill>
            </a:endParaRPr>
          </a:p>
          <a:p>
            <a:pPr indent="-311150" lvl="0" marL="457200" rtl="0" algn="just">
              <a:lnSpc>
                <a:spcPct val="90000"/>
              </a:lnSpc>
              <a:spcBef>
                <a:spcPts val="0"/>
              </a:spcBef>
              <a:spcAft>
                <a:spcPts val="0"/>
              </a:spcAft>
              <a:buSzPts val="1300"/>
              <a:buFont typeface="Times New Roman"/>
              <a:buAutoNum type="arabicPeriod"/>
            </a:pPr>
            <a:r>
              <a:rPr lang="en" sz="1300">
                <a:solidFill>
                  <a:srgbClr val="002060"/>
                </a:solidFill>
                <a:latin typeface="Times New Roman"/>
                <a:ea typeface="Times New Roman"/>
                <a:cs typeface="Times New Roman"/>
                <a:sym typeface="Times New Roman"/>
              </a:rPr>
              <a:t>Chaitanya Bandaru- Chb21009</a:t>
            </a:r>
            <a:endParaRPr>
              <a:solidFill>
                <a:srgbClr val="002060"/>
              </a:solidFill>
            </a:endParaRPr>
          </a:p>
          <a:p>
            <a:pPr indent="-311150" lvl="0" marL="457200" rtl="0" algn="just">
              <a:lnSpc>
                <a:spcPct val="90000"/>
              </a:lnSpc>
              <a:spcBef>
                <a:spcPts val="0"/>
              </a:spcBef>
              <a:spcAft>
                <a:spcPts val="0"/>
              </a:spcAft>
              <a:buSzPts val="1300"/>
              <a:buFont typeface="Times New Roman"/>
              <a:buAutoNum type="arabicPeriod"/>
            </a:pPr>
            <a:r>
              <a:rPr lang="en" sz="1300">
                <a:solidFill>
                  <a:srgbClr val="002060"/>
                </a:solidFill>
                <a:latin typeface="Times New Roman"/>
                <a:ea typeface="Times New Roman"/>
                <a:cs typeface="Times New Roman"/>
                <a:sym typeface="Times New Roman"/>
              </a:rPr>
              <a:t>Lohith Krishna Pogala- Lkp21003</a:t>
            </a:r>
            <a:endParaRPr>
              <a:solidFill>
                <a:srgbClr val="002060"/>
              </a:solidFill>
            </a:endParaRPr>
          </a:p>
          <a:p>
            <a:pPr indent="-311150" lvl="0" marL="457200" rtl="0" algn="just">
              <a:lnSpc>
                <a:spcPct val="90000"/>
              </a:lnSpc>
              <a:spcBef>
                <a:spcPts val="0"/>
              </a:spcBef>
              <a:spcAft>
                <a:spcPts val="0"/>
              </a:spcAft>
              <a:buSzPts val="1300"/>
              <a:buFont typeface="Times New Roman"/>
              <a:buAutoNum type="arabicPeriod"/>
            </a:pPr>
            <a:r>
              <a:rPr lang="en" sz="1300">
                <a:solidFill>
                  <a:srgbClr val="002060"/>
                </a:solidFill>
                <a:latin typeface="Times New Roman"/>
                <a:ea typeface="Times New Roman"/>
                <a:cs typeface="Times New Roman"/>
                <a:sym typeface="Times New Roman"/>
              </a:rPr>
              <a:t>Venkata Karteek Thota- Vet21001</a:t>
            </a:r>
            <a:endParaRPr sz="1300">
              <a:solidFill>
                <a:srgbClr val="002060"/>
              </a:solidFill>
              <a:latin typeface="Times New Roman"/>
              <a:ea typeface="Times New Roman"/>
              <a:cs typeface="Times New Roman"/>
              <a:sym typeface="Times New Roman"/>
            </a:endParaRPr>
          </a:p>
          <a:p>
            <a:pPr indent="-311150" lvl="0" marL="457200" rtl="0" algn="just">
              <a:lnSpc>
                <a:spcPct val="90000"/>
              </a:lnSpc>
              <a:spcBef>
                <a:spcPts val="0"/>
              </a:spcBef>
              <a:spcAft>
                <a:spcPts val="0"/>
              </a:spcAft>
              <a:buSzPts val="1300"/>
              <a:buFont typeface="Times New Roman"/>
              <a:buAutoNum type="arabicPeriod"/>
            </a:pPr>
            <a:r>
              <a:rPr lang="en" sz="1300">
                <a:solidFill>
                  <a:srgbClr val="002060"/>
                </a:solidFill>
                <a:latin typeface="Times New Roman"/>
                <a:ea typeface="Times New Roman"/>
                <a:cs typeface="Times New Roman"/>
                <a:sym typeface="Times New Roman"/>
              </a:rPr>
              <a:t>Sathwik Pendyala- Sap21007</a:t>
            </a:r>
            <a:endParaRPr sz="1300">
              <a:solidFill>
                <a:srgbClr val="002060"/>
              </a:solidFill>
              <a:latin typeface="Times New Roman"/>
              <a:ea typeface="Times New Roman"/>
              <a:cs typeface="Times New Roman"/>
              <a:sym typeface="Times New Roman"/>
            </a:endParaRPr>
          </a:p>
        </p:txBody>
      </p:sp>
      <p:sp>
        <p:nvSpPr>
          <p:cNvPr id="168" name="Google Shape;16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9" name="Google Shape;169;p1"/>
          <p:cNvPicPr preferRelativeResize="0"/>
          <p:nvPr/>
        </p:nvPicPr>
        <p:blipFill rotWithShape="1">
          <a:blip r:embed="rId4">
            <a:alphaModFix/>
          </a:blip>
          <a:srcRect b="0" l="0" r="0" t="0"/>
          <a:stretch/>
        </p:blipFill>
        <p:spPr>
          <a:xfrm>
            <a:off x="7755992" y="463477"/>
            <a:ext cx="1086161" cy="10861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
          <p:cNvSpPr txBox="1"/>
          <p:nvPr>
            <p:ph type="title"/>
          </p:nvPr>
        </p:nvSpPr>
        <p:spPr>
          <a:xfrm>
            <a:off x="193050" y="452113"/>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Data Dictionary</a:t>
            </a:r>
            <a:endParaRPr/>
          </a:p>
          <a:p>
            <a:pPr indent="0" lvl="0" marL="0" rtl="0" algn="l">
              <a:lnSpc>
                <a:spcPct val="100000"/>
              </a:lnSpc>
              <a:spcBef>
                <a:spcPts val="1200"/>
              </a:spcBef>
              <a:spcAft>
                <a:spcPts val="0"/>
              </a:spcAft>
              <a:buSzPct val="111111"/>
              <a:buNone/>
            </a:pPr>
            <a:r>
              <a:t/>
            </a:r>
            <a:endParaRPr/>
          </a:p>
        </p:txBody>
      </p:sp>
      <p:sp>
        <p:nvSpPr>
          <p:cNvPr id="247" name="Google Shape;247;p5"/>
          <p:cNvSpPr txBox="1"/>
          <p:nvPr>
            <p:ph idx="1" type="body"/>
          </p:nvPr>
        </p:nvSpPr>
        <p:spPr>
          <a:xfrm>
            <a:off x="4428875" y="1569450"/>
            <a:ext cx="4403100" cy="56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325"/>
              <a:buNone/>
            </a:pPr>
            <a:r>
              <a:rPr lang="en" sz="985"/>
              <a:t>Data period: </a:t>
            </a:r>
            <a:r>
              <a:rPr lang="en" sz="960">
                <a:solidFill>
                  <a:srgbClr val="1E1919"/>
                </a:solidFill>
                <a:highlight>
                  <a:srgbClr val="FFFFFF"/>
                </a:highlight>
                <a:latin typeface="Roboto"/>
                <a:ea typeface="Roboto"/>
                <a:cs typeface="Roboto"/>
                <a:sym typeface="Roboto"/>
              </a:rPr>
              <a:t>01/01/2010-12/31/2014</a:t>
            </a:r>
            <a:endParaRPr sz="960">
              <a:solidFill>
                <a:srgbClr val="1E1919"/>
              </a:solidFill>
              <a:highlight>
                <a:srgbClr val="FFFFFF"/>
              </a:highlight>
              <a:latin typeface="Roboto"/>
              <a:ea typeface="Roboto"/>
              <a:cs typeface="Roboto"/>
              <a:sym typeface="Roboto"/>
            </a:endParaRPr>
          </a:p>
          <a:p>
            <a:pPr indent="0" lvl="0" marL="0" rtl="0" algn="l">
              <a:lnSpc>
                <a:spcPct val="95000"/>
              </a:lnSpc>
              <a:spcBef>
                <a:spcPts val="1200"/>
              </a:spcBef>
              <a:spcAft>
                <a:spcPts val="0"/>
              </a:spcAft>
              <a:buSzPts val="325"/>
              <a:buNone/>
            </a:pPr>
            <a:r>
              <a:rPr lang="en" sz="960">
                <a:solidFill>
                  <a:srgbClr val="1E1919"/>
                </a:solidFill>
                <a:highlight>
                  <a:srgbClr val="FFFFFF"/>
                </a:highlight>
                <a:latin typeface="Roboto"/>
                <a:ea typeface="Roboto"/>
                <a:cs typeface="Roboto"/>
                <a:sym typeface="Roboto"/>
              </a:rPr>
              <a:t>Beijing dataset: https://archive.ics.uci.edu/ml/datasets/Beijing+PM2.5+Data </a:t>
            </a:r>
            <a:endParaRPr sz="960">
              <a:solidFill>
                <a:srgbClr val="1E1919"/>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1300"/>
              <a:buNone/>
            </a:pPr>
            <a:r>
              <a:rPr lang="en" sz="1100">
                <a:solidFill>
                  <a:srgbClr val="222222"/>
                </a:solidFill>
                <a:highlight>
                  <a:srgbClr val="FFFFFF"/>
                </a:highlight>
                <a:latin typeface="Arial"/>
                <a:ea typeface="Arial"/>
                <a:cs typeface="Arial"/>
                <a:sym typeface="Arial"/>
              </a:rPr>
              <a:t>Given the weather conditions and pollution levels for prior days, we can forecast the pollution for the upcoming days</a:t>
            </a:r>
            <a:endParaRPr sz="960">
              <a:solidFill>
                <a:srgbClr val="1E1919"/>
              </a:solidFill>
              <a:highlight>
                <a:srgbClr val="FFFFFF"/>
              </a:highlight>
              <a:latin typeface="Roboto"/>
              <a:ea typeface="Roboto"/>
              <a:cs typeface="Roboto"/>
              <a:sym typeface="Roboto"/>
            </a:endParaRPr>
          </a:p>
          <a:p>
            <a:pPr indent="0" lvl="0" marL="0" rtl="0" algn="l">
              <a:lnSpc>
                <a:spcPct val="95000"/>
              </a:lnSpc>
              <a:spcBef>
                <a:spcPts val="0"/>
              </a:spcBef>
              <a:spcAft>
                <a:spcPts val="1200"/>
              </a:spcAft>
              <a:buSzPts val="325"/>
              <a:buNone/>
            </a:pPr>
            <a:r>
              <a:t/>
            </a:r>
            <a:endParaRPr sz="600">
              <a:solidFill>
                <a:srgbClr val="1E1919"/>
              </a:solidFill>
              <a:highlight>
                <a:srgbClr val="FFFFFF"/>
              </a:highlight>
              <a:latin typeface="Roboto"/>
              <a:ea typeface="Roboto"/>
              <a:cs typeface="Roboto"/>
              <a:sym typeface="Roboto"/>
            </a:endParaRPr>
          </a:p>
        </p:txBody>
      </p:sp>
      <p:pic>
        <p:nvPicPr>
          <p:cNvPr id="248" name="Google Shape;248;p5"/>
          <p:cNvPicPr preferRelativeResize="0"/>
          <p:nvPr/>
        </p:nvPicPr>
        <p:blipFill rotWithShape="1">
          <a:blip r:embed="rId3">
            <a:alphaModFix/>
          </a:blip>
          <a:srcRect b="0" l="0" r="0" t="0"/>
          <a:stretch/>
        </p:blipFill>
        <p:spPr>
          <a:xfrm>
            <a:off x="304800" y="1525275"/>
            <a:ext cx="4124075" cy="3206584"/>
          </a:xfrm>
          <a:prstGeom prst="rect">
            <a:avLst/>
          </a:prstGeom>
          <a:noFill/>
          <a:ln>
            <a:noFill/>
          </a:ln>
        </p:spPr>
      </p:pic>
      <p:sp>
        <p:nvSpPr>
          <p:cNvPr id="249" name="Google Shape;249;p5"/>
          <p:cNvSpPr txBox="1"/>
          <p:nvPr/>
        </p:nvSpPr>
        <p:spPr>
          <a:xfrm>
            <a:off x="4572000" y="23647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0" name="Google Shape;250;p5"/>
          <p:cNvPicPr preferRelativeResize="0"/>
          <p:nvPr/>
        </p:nvPicPr>
        <p:blipFill rotWithShape="1">
          <a:blip r:embed="rId4">
            <a:alphaModFix/>
          </a:blip>
          <a:srcRect b="0" l="0" r="0" t="0"/>
          <a:stretch/>
        </p:blipFill>
        <p:spPr>
          <a:xfrm>
            <a:off x="4572000" y="2764925"/>
            <a:ext cx="4069525" cy="2207950"/>
          </a:xfrm>
          <a:prstGeom prst="rect">
            <a:avLst/>
          </a:prstGeom>
          <a:noFill/>
          <a:ln>
            <a:noFill/>
          </a:ln>
        </p:spPr>
      </p:pic>
      <p:sp>
        <p:nvSpPr>
          <p:cNvPr id="251" name="Google Shape;251;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f3ebf015d7_1_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57" name="Google Shape;257;gf3ebf015d7_1_6"/>
          <p:cNvPicPr preferRelativeResize="0"/>
          <p:nvPr/>
        </p:nvPicPr>
        <p:blipFill rotWithShape="1">
          <a:blip r:embed="rId3">
            <a:alphaModFix/>
          </a:blip>
          <a:srcRect b="0" l="0" r="0" t="0"/>
          <a:stretch/>
        </p:blipFill>
        <p:spPr>
          <a:xfrm>
            <a:off x="310625" y="1466075"/>
            <a:ext cx="8690501" cy="2909100"/>
          </a:xfrm>
          <a:prstGeom prst="rect">
            <a:avLst/>
          </a:prstGeom>
          <a:noFill/>
          <a:ln>
            <a:noFill/>
          </a:ln>
        </p:spPr>
      </p:pic>
      <p:sp>
        <p:nvSpPr>
          <p:cNvPr id="258" name="Google Shape;258;gf3ebf015d7_1_6"/>
          <p:cNvSpPr txBox="1"/>
          <p:nvPr>
            <p:ph type="title"/>
          </p:nvPr>
        </p:nvSpPr>
        <p:spPr>
          <a:xfrm>
            <a:off x="200400" y="443964"/>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Data Summary Statistics</a:t>
            </a:r>
            <a:endParaRPr/>
          </a:p>
          <a:p>
            <a:pPr indent="0" lvl="0" marL="0" rtl="0" algn="l">
              <a:lnSpc>
                <a:spcPct val="100000"/>
              </a:lnSpc>
              <a:spcBef>
                <a:spcPts val="1200"/>
              </a:spcBef>
              <a:spcAft>
                <a:spcPts val="0"/>
              </a:spcAft>
              <a:buSzPct val="111111"/>
              <a:buNone/>
            </a:pPr>
            <a:r>
              <a:t/>
            </a:r>
            <a:endParaRPr/>
          </a:p>
        </p:txBody>
      </p:sp>
      <p:sp>
        <p:nvSpPr>
          <p:cNvPr id="259" name="Google Shape;259;gf3ebf015d7_1_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7"/>
          <p:cNvSpPr txBox="1"/>
          <p:nvPr>
            <p:ph type="title"/>
          </p:nvPr>
        </p:nvSpPr>
        <p:spPr>
          <a:xfrm>
            <a:off x="221020" y="451802"/>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Data Preprocessing</a:t>
            </a:r>
            <a:endParaRPr/>
          </a:p>
          <a:p>
            <a:pPr indent="0" lvl="0" marL="0" rtl="0" algn="l">
              <a:lnSpc>
                <a:spcPct val="100000"/>
              </a:lnSpc>
              <a:spcBef>
                <a:spcPts val="1200"/>
              </a:spcBef>
              <a:spcAft>
                <a:spcPts val="0"/>
              </a:spcAft>
              <a:buSzPct val="111111"/>
              <a:buNone/>
            </a:pPr>
            <a:r>
              <a:t/>
            </a:r>
            <a:endParaRPr/>
          </a:p>
        </p:txBody>
      </p:sp>
      <p:pic>
        <p:nvPicPr>
          <p:cNvPr id="265" name="Google Shape;265;p7"/>
          <p:cNvPicPr preferRelativeResize="0"/>
          <p:nvPr/>
        </p:nvPicPr>
        <p:blipFill rotWithShape="1">
          <a:blip r:embed="rId3">
            <a:alphaModFix/>
          </a:blip>
          <a:srcRect b="0" l="0" r="0" t="0"/>
          <a:stretch/>
        </p:blipFill>
        <p:spPr>
          <a:xfrm>
            <a:off x="304725" y="1467853"/>
            <a:ext cx="636600" cy="1595119"/>
          </a:xfrm>
          <a:prstGeom prst="rect">
            <a:avLst/>
          </a:prstGeom>
          <a:noFill/>
          <a:ln>
            <a:noFill/>
          </a:ln>
        </p:spPr>
      </p:pic>
      <p:pic>
        <p:nvPicPr>
          <p:cNvPr id="266" name="Google Shape;266;p7"/>
          <p:cNvPicPr preferRelativeResize="0"/>
          <p:nvPr/>
        </p:nvPicPr>
        <p:blipFill rotWithShape="1">
          <a:blip r:embed="rId4">
            <a:alphaModFix/>
          </a:blip>
          <a:srcRect b="0" l="0" r="0" t="0"/>
          <a:stretch/>
        </p:blipFill>
        <p:spPr>
          <a:xfrm>
            <a:off x="2039650" y="1467861"/>
            <a:ext cx="559326" cy="1595125"/>
          </a:xfrm>
          <a:prstGeom prst="rect">
            <a:avLst/>
          </a:prstGeom>
          <a:noFill/>
          <a:ln>
            <a:noFill/>
          </a:ln>
        </p:spPr>
      </p:pic>
      <p:cxnSp>
        <p:nvCxnSpPr>
          <p:cNvPr id="267" name="Google Shape;267;p7"/>
          <p:cNvCxnSpPr>
            <a:stCxn id="265" idx="3"/>
            <a:endCxn id="266" idx="1"/>
          </p:cNvCxnSpPr>
          <p:nvPr/>
        </p:nvCxnSpPr>
        <p:spPr>
          <a:xfrm>
            <a:off x="941325" y="2265413"/>
            <a:ext cx="1098300" cy="0"/>
          </a:xfrm>
          <a:prstGeom prst="straightConnector1">
            <a:avLst/>
          </a:prstGeom>
          <a:noFill/>
          <a:ln cap="flat" cmpd="sng" w="9525">
            <a:solidFill>
              <a:schemeClr val="dk2"/>
            </a:solidFill>
            <a:prstDash val="solid"/>
            <a:round/>
            <a:headEnd len="sm" w="sm" type="none"/>
            <a:tailEnd len="med" w="med" type="triangle"/>
          </a:ln>
        </p:spPr>
      </p:cxnSp>
      <p:sp>
        <p:nvSpPr>
          <p:cNvPr id="268" name="Google Shape;268;p7"/>
          <p:cNvSpPr txBox="1"/>
          <p:nvPr/>
        </p:nvSpPr>
        <p:spPr>
          <a:xfrm>
            <a:off x="429150" y="4157475"/>
            <a:ext cx="3042596" cy="61552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400" u="none" cap="none" strike="noStrike">
                <a:solidFill>
                  <a:srgbClr val="000000"/>
                </a:solidFill>
                <a:latin typeface="Lato"/>
                <a:ea typeface="Lato"/>
                <a:cs typeface="Lato"/>
                <a:sym typeface="Lato"/>
              </a:rPr>
              <a:t>Imputed  the null values in the pollution column with Zeros. </a:t>
            </a:r>
            <a:endParaRPr b="0" i="0" sz="1400" u="none" cap="none" strike="noStrike">
              <a:solidFill>
                <a:srgbClr val="000000"/>
              </a:solidFill>
              <a:latin typeface="Lato"/>
              <a:ea typeface="Lato"/>
              <a:cs typeface="Lato"/>
              <a:sym typeface="Lato"/>
            </a:endParaRPr>
          </a:p>
        </p:txBody>
      </p:sp>
      <p:pic>
        <p:nvPicPr>
          <p:cNvPr id="269" name="Google Shape;269;p7"/>
          <p:cNvPicPr preferRelativeResize="0"/>
          <p:nvPr/>
        </p:nvPicPr>
        <p:blipFill rotWithShape="1">
          <a:blip r:embed="rId5">
            <a:alphaModFix/>
          </a:blip>
          <a:srcRect b="0" l="0" r="0" t="0"/>
          <a:stretch/>
        </p:blipFill>
        <p:spPr>
          <a:xfrm>
            <a:off x="291212" y="3459477"/>
            <a:ext cx="2913175" cy="535200"/>
          </a:xfrm>
          <a:prstGeom prst="rect">
            <a:avLst/>
          </a:prstGeom>
          <a:noFill/>
          <a:ln>
            <a:noFill/>
          </a:ln>
        </p:spPr>
      </p:pic>
      <p:pic>
        <p:nvPicPr>
          <p:cNvPr id="270" name="Google Shape;270;p7"/>
          <p:cNvPicPr preferRelativeResize="0"/>
          <p:nvPr/>
        </p:nvPicPr>
        <p:blipFill rotWithShape="1">
          <a:blip r:embed="rId6">
            <a:alphaModFix/>
          </a:blip>
          <a:srcRect b="0" l="0" r="0" t="0"/>
          <a:stretch/>
        </p:blipFill>
        <p:spPr>
          <a:xfrm>
            <a:off x="3066450" y="1516975"/>
            <a:ext cx="2913175" cy="1680150"/>
          </a:xfrm>
          <a:prstGeom prst="rect">
            <a:avLst/>
          </a:prstGeom>
          <a:noFill/>
          <a:ln>
            <a:noFill/>
          </a:ln>
        </p:spPr>
      </p:pic>
      <p:pic>
        <p:nvPicPr>
          <p:cNvPr id="271" name="Google Shape;271;p7"/>
          <p:cNvPicPr preferRelativeResize="0"/>
          <p:nvPr/>
        </p:nvPicPr>
        <p:blipFill rotWithShape="1">
          <a:blip r:embed="rId7">
            <a:alphaModFix/>
          </a:blip>
          <a:srcRect b="0" l="0" r="0" t="0"/>
          <a:stretch/>
        </p:blipFill>
        <p:spPr>
          <a:xfrm>
            <a:off x="6282575" y="1593800"/>
            <a:ext cx="2709025" cy="1595125"/>
          </a:xfrm>
          <a:prstGeom prst="rect">
            <a:avLst/>
          </a:prstGeom>
          <a:noFill/>
          <a:ln>
            <a:noFill/>
          </a:ln>
        </p:spPr>
      </p:pic>
      <p:cxnSp>
        <p:nvCxnSpPr>
          <p:cNvPr id="272" name="Google Shape;272;p7"/>
          <p:cNvCxnSpPr>
            <a:endCxn id="271" idx="1"/>
          </p:cNvCxnSpPr>
          <p:nvPr/>
        </p:nvCxnSpPr>
        <p:spPr>
          <a:xfrm>
            <a:off x="5877275" y="2391363"/>
            <a:ext cx="405300" cy="0"/>
          </a:xfrm>
          <a:prstGeom prst="straightConnector1">
            <a:avLst/>
          </a:prstGeom>
          <a:noFill/>
          <a:ln cap="flat" cmpd="sng" w="9525">
            <a:solidFill>
              <a:schemeClr val="dk2"/>
            </a:solidFill>
            <a:prstDash val="solid"/>
            <a:round/>
            <a:headEnd len="sm" w="sm" type="none"/>
            <a:tailEnd len="med" w="med" type="triangle"/>
          </a:ln>
        </p:spPr>
      </p:cxnSp>
      <p:pic>
        <p:nvPicPr>
          <p:cNvPr id="273" name="Google Shape;273;p7"/>
          <p:cNvPicPr preferRelativeResize="0"/>
          <p:nvPr/>
        </p:nvPicPr>
        <p:blipFill rotWithShape="1">
          <a:blip r:embed="rId8">
            <a:alphaModFix/>
          </a:blip>
          <a:srcRect b="0" l="0" r="0" t="0"/>
          <a:stretch/>
        </p:blipFill>
        <p:spPr>
          <a:xfrm>
            <a:off x="3830875" y="3467525"/>
            <a:ext cx="4438650" cy="428625"/>
          </a:xfrm>
          <a:prstGeom prst="rect">
            <a:avLst/>
          </a:prstGeom>
          <a:noFill/>
          <a:ln>
            <a:noFill/>
          </a:ln>
        </p:spPr>
      </p:pic>
      <p:sp>
        <p:nvSpPr>
          <p:cNvPr id="274" name="Google Shape;274;p7"/>
          <p:cNvSpPr txBox="1"/>
          <p:nvPr/>
        </p:nvSpPr>
        <p:spPr>
          <a:xfrm>
            <a:off x="3720450" y="4122625"/>
            <a:ext cx="4767000" cy="61552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Aggregated the data on daily basis from the available hourly data.</a:t>
            </a:r>
            <a:endParaRPr b="0" i="0" sz="1400" u="none" cap="none" strike="noStrike">
              <a:solidFill>
                <a:srgbClr val="000000"/>
              </a:solidFill>
              <a:latin typeface="Lato"/>
              <a:ea typeface="Lato"/>
              <a:cs typeface="Lato"/>
              <a:sym typeface="Lato"/>
            </a:endParaRPr>
          </a:p>
        </p:txBody>
      </p:sp>
      <p:sp>
        <p:nvSpPr>
          <p:cNvPr id="275" name="Google Shape;275;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f3ebf015d7_1_25"/>
          <p:cNvSpPr txBox="1"/>
          <p:nvPr>
            <p:ph type="title"/>
          </p:nvPr>
        </p:nvSpPr>
        <p:spPr>
          <a:xfrm>
            <a:off x="68916" y="-189628"/>
            <a:ext cx="7688700" cy="379256"/>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EDA</a:t>
            </a:r>
            <a:endParaRPr/>
          </a:p>
          <a:p>
            <a:pPr indent="0" lvl="0" marL="0" rtl="0" algn="l">
              <a:lnSpc>
                <a:spcPct val="100000"/>
              </a:lnSpc>
              <a:spcBef>
                <a:spcPts val="1200"/>
              </a:spcBef>
              <a:spcAft>
                <a:spcPts val="0"/>
              </a:spcAft>
              <a:buSzPct val="111111"/>
              <a:buNone/>
            </a:pPr>
            <a:r>
              <a:t/>
            </a:r>
            <a:endParaRPr/>
          </a:p>
        </p:txBody>
      </p:sp>
      <p:sp>
        <p:nvSpPr>
          <p:cNvPr id="281" name="Google Shape;281;gf3ebf015d7_1_25"/>
          <p:cNvSpPr txBox="1"/>
          <p:nvPr>
            <p:ph idx="1" type="body"/>
          </p:nvPr>
        </p:nvSpPr>
        <p:spPr>
          <a:xfrm>
            <a:off x="79202" y="449507"/>
            <a:ext cx="7688700" cy="61374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300"/>
              <a:buNone/>
            </a:pPr>
            <a:r>
              <a:rPr b="1" lang="en" sz="2300">
                <a:solidFill>
                  <a:schemeClr val="dk2"/>
                </a:solidFill>
                <a:latin typeface="Raleway"/>
                <a:ea typeface="Raleway"/>
                <a:cs typeface="Raleway"/>
                <a:sym typeface="Raleway"/>
              </a:rPr>
              <a:t>Correlation plot</a:t>
            </a:r>
            <a:endParaRPr sz="2300"/>
          </a:p>
        </p:txBody>
      </p:sp>
      <p:pic>
        <p:nvPicPr>
          <p:cNvPr id="282" name="Google Shape;282;gf3ebf015d7_1_25"/>
          <p:cNvPicPr preferRelativeResize="0"/>
          <p:nvPr/>
        </p:nvPicPr>
        <p:blipFill rotWithShape="1">
          <a:blip r:embed="rId3">
            <a:alphaModFix/>
          </a:blip>
          <a:srcRect b="0" l="0" r="0" t="0"/>
          <a:stretch/>
        </p:blipFill>
        <p:spPr>
          <a:xfrm>
            <a:off x="463050" y="1413425"/>
            <a:ext cx="5231676" cy="3628100"/>
          </a:xfrm>
          <a:prstGeom prst="rect">
            <a:avLst/>
          </a:prstGeom>
          <a:noFill/>
          <a:ln>
            <a:noFill/>
          </a:ln>
        </p:spPr>
      </p:pic>
      <p:sp>
        <p:nvSpPr>
          <p:cNvPr id="283" name="Google Shape;283;gf3ebf015d7_1_25"/>
          <p:cNvSpPr txBox="1"/>
          <p:nvPr/>
        </p:nvSpPr>
        <p:spPr>
          <a:xfrm>
            <a:off x="5694725" y="1739075"/>
            <a:ext cx="4125782" cy="1107965"/>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00000"/>
              </a:lnSpc>
              <a:spcBef>
                <a:spcPts val="0"/>
              </a:spcBef>
              <a:spcAft>
                <a:spcPts val="0"/>
              </a:spcAft>
              <a:buClr>
                <a:srgbClr val="000000"/>
              </a:buClr>
              <a:buSzPts val="1200"/>
              <a:buFont typeface="Noto Sans Symbols"/>
              <a:buChar char="▪"/>
            </a:pPr>
            <a:r>
              <a:rPr b="0" i="0" lang="en" sz="1200" u="none" cap="none" strike="noStrike">
                <a:solidFill>
                  <a:srgbClr val="000000"/>
                </a:solidFill>
                <a:latin typeface="Lato"/>
                <a:ea typeface="Lato"/>
                <a:cs typeface="Lato"/>
                <a:sym typeface="Lato"/>
              </a:rPr>
              <a:t>Dew and temperature are positively </a:t>
            </a:r>
            <a:endParaRPr b="0" i="0" sz="1200" u="none" cap="none" strike="noStrike">
              <a:solidFill>
                <a:srgbClr val="000000"/>
              </a:solidFill>
              <a:latin typeface="Lato"/>
              <a:ea typeface="Lato"/>
              <a:cs typeface="Lato"/>
              <a:sym typeface="Lato"/>
            </a:endParaRPr>
          </a:p>
          <a:p>
            <a:pPr indent="0" lvl="0" marL="152400" marR="0" rtl="0" algn="just">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        correlated with each other. </a:t>
            </a:r>
            <a:endParaRPr/>
          </a:p>
          <a:p>
            <a:pPr indent="-304800" lvl="0" marL="457200" marR="0" rtl="0" algn="just">
              <a:lnSpc>
                <a:spcPct val="100000"/>
              </a:lnSpc>
              <a:spcBef>
                <a:spcPts val="0"/>
              </a:spcBef>
              <a:spcAft>
                <a:spcPts val="0"/>
              </a:spcAft>
              <a:buClr>
                <a:srgbClr val="000000"/>
              </a:buClr>
              <a:buSzPts val="1200"/>
              <a:buFont typeface="Noto Sans Symbols"/>
              <a:buChar char="▪"/>
            </a:pPr>
            <a:r>
              <a:rPr b="0" i="0" lang="en" sz="1200" u="none" cap="none" strike="noStrike">
                <a:solidFill>
                  <a:srgbClr val="000000"/>
                </a:solidFill>
                <a:latin typeface="Lato"/>
                <a:ea typeface="Lato"/>
                <a:cs typeface="Lato"/>
                <a:sym typeface="Lato"/>
              </a:rPr>
              <a:t>Dew and pressure are inversely correlated.</a:t>
            </a:r>
            <a:endParaRPr b="0" i="0" sz="1200" u="none" cap="none" strike="noStrike">
              <a:solidFill>
                <a:srgbClr val="000000"/>
              </a:solidFill>
              <a:latin typeface="Lato"/>
              <a:ea typeface="Lato"/>
              <a:cs typeface="Lato"/>
              <a:sym typeface="Lato"/>
            </a:endParaRPr>
          </a:p>
          <a:p>
            <a:pPr indent="-304800" lvl="0" marL="457200" marR="0" rtl="0" algn="just">
              <a:lnSpc>
                <a:spcPct val="100000"/>
              </a:lnSpc>
              <a:spcBef>
                <a:spcPts val="0"/>
              </a:spcBef>
              <a:spcAft>
                <a:spcPts val="0"/>
              </a:spcAft>
              <a:buClr>
                <a:srgbClr val="000000"/>
              </a:buClr>
              <a:buSzPts val="1200"/>
              <a:buFont typeface="Noto Sans Symbols"/>
              <a:buChar char="▪"/>
            </a:pPr>
            <a:r>
              <a:rPr b="0" i="0" lang="en" sz="1200" u="none" cap="none" strike="noStrike">
                <a:solidFill>
                  <a:srgbClr val="000000"/>
                </a:solidFill>
                <a:latin typeface="Lato"/>
                <a:ea typeface="Lato"/>
                <a:cs typeface="Lato"/>
                <a:sym typeface="Lato"/>
              </a:rPr>
              <a:t>Temperature and Pressure are inversely </a:t>
            </a:r>
            <a:endParaRPr/>
          </a:p>
          <a:p>
            <a:pPr indent="0" lvl="0" marL="152400" marR="0" rtl="0" algn="just">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        correlated with each other.</a:t>
            </a:r>
            <a:endParaRPr b="0" i="0" sz="1200" u="none" cap="none" strike="noStrike">
              <a:solidFill>
                <a:srgbClr val="000000"/>
              </a:solidFill>
              <a:latin typeface="Lato"/>
              <a:ea typeface="Lato"/>
              <a:cs typeface="Lato"/>
              <a:sym typeface="Lato"/>
            </a:endParaRPr>
          </a:p>
        </p:txBody>
      </p:sp>
      <p:sp>
        <p:nvSpPr>
          <p:cNvPr id="284" name="Google Shape;284;gf3ebf015d7_1_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2542ca9a57_0_79"/>
          <p:cNvSpPr txBox="1"/>
          <p:nvPr>
            <p:ph type="title"/>
          </p:nvPr>
        </p:nvSpPr>
        <p:spPr>
          <a:xfrm>
            <a:off x="488720" y="640003"/>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Trend</a:t>
            </a:r>
            <a:endParaRPr/>
          </a:p>
        </p:txBody>
      </p:sp>
      <p:sp>
        <p:nvSpPr>
          <p:cNvPr id="290" name="Google Shape;290;g12542ca9a57_0_7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291" name="Google Shape;291;g12542ca9a57_0_7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2" name="Google Shape;292;g12542ca9a57_0_79"/>
          <p:cNvPicPr preferRelativeResize="0"/>
          <p:nvPr/>
        </p:nvPicPr>
        <p:blipFill rotWithShape="1">
          <a:blip r:embed="rId3">
            <a:alphaModFix/>
          </a:blip>
          <a:srcRect b="0" l="0" r="0" t="0"/>
          <a:stretch/>
        </p:blipFill>
        <p:spPr>
          <a:xfrm>
            <a:off x="727650" y="1511525"/>
            <a:ext cx="7688700" cy="3054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9"/>
          <p:cNvSpPr txBox="1"/>
          <p:nvPr>
            <p:ph type="title"/>
          </p:nvPr>
        </p:nvSpPr>
        <p:spPr>
          <a:xfrm>
            <a:off x="152400" y="-161159"/>
            <a:ext cx="7835241" cy="202047"/>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EDA</a:t>
            </a:r>
            <a:endParaRPr/>
          </a:p>
          <a:p>
            <a:pPr indent="0" lvl="0" marL="0" rtl="0" algn="l">
              <a:lnSpc>
                <a:spcPct val="100000"/>
              </a:lnSpc>
              <a:spcBef>
                <a:spcPts val="1200"/>
              </a:spcBef>
              <a:spcAft>
                <a:spcPts val="0"/>
              </a:spcAft>
              <a:buSzPct val="111111"/>
              <a:buNone/>
            </a:pPr>
            <a:r>
              <a:t/>
            </a:r>
            <a:endParaRPr/>
          </a:p>
        </p:txBody>
      </p:sp>
      <p:sp>
        <p:nvSpPr>
          <p:cNvPr id="298" name="Google Shape;298;p9"/>
          <p:cNvSpPr txBox="1"/>
          <p:nvPr>
            <p:ph idx="1" type="body"/>
          </p:nvPr>
        </p:nvSpPr>
        <p:spPr>
          <a:xfrm>
            <a:off x="152400" y="498375"/>
            <a:ext cx="7688700" cy="58629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300"/>
              <a:buNone/>
            </a:pPr>
            <a:r>
              <a:rPr b="1" lang="en" sz="2300">
                <a:solidFill>
                  <a:schemeClr val="dk2"/>
                </a:solidFill>
                <a:latin typeface="Raleway"/>
                <a:ea typeface="Raleway"/>
                <a:cs typeface="Raleway"/>
                <a:sym typeface="Raleway"/>
              </a:rPr>
              <a:t>Correlations and White Noise plots</a:t>
            </a:r>
            <a:endParaRPr sz="2300"/>
          </a:p>
        </p:txBody>
      </p:sp>
      <p:pic>
        <p:nvPicPr>
          <p:cNvPr id="299" name="Google Shape;299;p9"/>
          <p:cNvPicPr preferRelativeResize="0"/>
          <p:nvPr/>
        </p:nvPicPr>
        <p:blipFill rotWithShape="1">
          <a:blip r:embed="rId3">
            <a:alphaModFix/>
          </a:blip>
          <a:srcRect b="0" l="0" r="0" t="0"/>
          <a:stretch/>
        </p:blipFill>
        <p:spPr>
          <a:xfrm>
            <a:off x="152400" y="1482025"/>
            <a:ext cx="7050674" cy="3509075"/>
          </a:xfrm>
          <a:prstGeom prst="rect">
            <a:avLst/>
          </a:prstGeom>
          <a:noFill/>
          <a:ln>
            <a:noFill/>
          </a:ln>
        </p:spPr>
      </p:pic>
      <p:sp>
        <p:nvSpPr>
          <p:cNvPr id="300" name="Google Shape;300;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2542ca9a57_0_6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06" name="Google Shape;306;g12542ca9a57_0_64"/>
          <p:cNvPicPr preferRelativeResize="0"/>
          <p:nvPr/>
        </p:nvPicPr>
        <p:blipFill rotWithShape="1">
          <a:blip r:embed="rId3">
            <a:alphaModFix/>
          </a:blip>
          <a:srcRect b="14376" l="23665" r="6641" t="13743"/>
          <a:stretch/>
        </p:blipFill>
        <p:spPr>
          <a:xfrm>
            <a:off x="761200" y="1282995"/>
            <a:ext cx="6372326" cy="3566906"/>
          </a:xfrm>
          <a:prstGeom prst="rect">
            <a:avLst/>
          </a:prstGeom>
          <a:noFill/>
          <a:ln>
            <a:noFill/>
          </a:ln>
        </p:spPr>
      </p:pic>
      <p:sp>
        <p:nvSpPr>
          <p:cNvPr id="307" name="Google Shape;307;g12542ca9a57_0_64"/>
          <p:cNvSpPr txBox="1"/>
          <p:nvPr>
            <p:ph idx="1" type="body"/>
          </p:nvPr>
        </p:nvSpPr>
        <p:spPr>
          <a:xfrm>
            <a:off x="468351" y="401454"/>
            <a:ext cx="7688700" cy="49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300"/>
              <a:buNone/>
            </a:pPr>
            <a:r>
              <a:rPr b="1" lang="en" sz="2300">
                <a:solidFill>
                  <a:schemeClr val="dk2"/>
                </a:solidFill>
                <a:latin typeface="Raleway"/>
                <a:ea typeface="Raleway"/>
                <a:cs typeface="Raleway"/>
                <a:sym typeface="Raleway"/>
              </a:rPr>
              <a:t>Seasonality</a:t>
            </a:r>
            <a:endParaRPr sz="2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25456c0e78_2_12"/>
          <p:cNvSpPr txBox="1"/>
          <p:nvPr>
            <p:ph type="title"/>
          </p:nvPr>
        </p:nvSpPr>
        <p:spPr>
          <a:xfrm>
            <a:off x="152400" y="411644"/>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Visualizations</a:t>
            </a:r>
            <a:endParaRPr/>
          </a:p>
          <a:p>
            <a:pPr indent="0" lvl="0" marL="0" rtl="0" algn="l">
              <a:lnSpc>
                <a:spcPct val="100000"/>
              </a:lnSpc>
              <a:spcBef>
                <a:spcPts val="1200"/>
              </a:spcBef>
              <a:spcAft>
                <a:spcPts val="0"/>
              </a:spcAft>
              <a:buSzPct val="111111"/>
              <a:buNone/>
            </a:pPr>
            <a:r>
              <a:t/>
            </a:r>
            <a:endParaRPr/>
          </a:p>
        </p:txBody>
      </p:sp>
      <p:sp>
        <p:nvSpPr>
          <p:cNvPr id="313" name="Google Shape;313;g125456c0e78_2_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4" name="Google Shape;314;g125456c0e78_2_12"/>
          <p:cNvPicPr preferRelativeResize="0"/>
          <p:nvPr/>
        </p:nvPicPr>
        <p:blipFill rotWithShape="1">
          <a:blip r:embed="rId3">
            <a:alphaModFix/>
          </a:blip>
          <a:srcRect b="0" l="0" r="0" t="0"/>
          <a:stretch/>
        </p:blipFill>
        <p:spPr>
          <a:xfrm>
            <a:off x="152400" y="1550400"/>
            <a:ext cx="4131399" cy="3593050"/>
          </a:xfrm>
          <a:prstGeom prst="rect">
            <a:avLst/>
          </a:prstGeom>
          <a:noFill/>
          <a:ln>
            <a:noFill/>
          </a:ln>
        </p:spPr>
      </p:pic>
      <p:pic>
        <p:nvPicPr>
          <p:cNvPr id="315" name="Google Shape;315;g125456c0e78_2_12"/>
          <p:cNvPicPr preferRelativeResize="0"/>
          <p:nvPr/>
        </p:nvPicPr>
        <p:blipFill rotWithShape="1">
          <a:blip r:embed="rId4">
            <a:alphaModFix/>
          </a:blip>
          <a:srcRect b="0" l="0" r="0" t="0"/>
          <a:stretch/>
        </p:blipFill>
        <p:spPr>
          <a:xfrm>
            <a:off x="4436200" y="1550400"/>
            <a:ext cx="4555401" cy="359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g1253ac41a33_2_78"/>
          <p:cNvPicPr preferRelativeResize="0"/>
          <p:nvPr/>
        </p:nvPicPr>
        <p:blipFill rotWithShape="1">
          <a:blip r:embed="rId3">
            <a:alphaModFix/>
          </a:blip>
          <a:srcRect b="0" l="0" r="0" t="0"/>
          <a:stretch/>
        </p:blipFill>
        <p:spPr>
          <a:xfrm>
            <a:off x="729450" y="1295890"/>
            <a:ext cx="7023207" cy="2822752"/>
          </a:xfrm>
          <a:prstGeom prst="rect">
            <a:avLst/>
          </a:prstGeom>
          <a:noFill/>
          <a:ln>
            <a:noFill/>
          </a:ln>
        </p:spPr>
      </p:pic>
      <p:sp>
        <p:nvSpPr>
          <p:cNvPr id="321" name="Google Shape;321;g1253ac41a33_2_78"/>
          <p:cNvSpPr txBox="1"/>
          <p:nvPr/>
        </p:nvSpPr>
        <p:spPr>
          <a:xfrm>
            <a:off x="729450" y="4118642"/>
            <a:ext cx="721584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data shows that the highest pollution levels are observed during the winter months when temperatures are at their lowest.</a:t>
            </a:r>
            <a:endParaRPr b="0" i="0" sz="1400" u="none" cap="none" strike="noStrike">
              <a:solidFill>
                <a:srgbClr val="000000"/>
              </a:solidFill>
              <a:latin typeface="Arial"/>
              <a:ea typeface="Arial"/>
              <a:cs typeface="Arial"/>
              <a:sym typeface="Arial"/>
            </a:endParaRPr>
          </a:p>
        </p:txBody>
      </p:sp>
      <p:sp>
        <p:nvSpPr>
          <p:cNvPr id="322" name="Google Shape;322;g1253ac41a33_2_78"/>
          <p:cNvSpPr txBox="1"/>
          <p:nvPr>
            <p:ph idx="4294967295" type="title"/>
          </p:nvPr>
        </p:nvSpPr>
        <p:spPr>
          <a:xfrm>
            <a:off x="179067" y="43947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03172"/>
              <a:buNone/>
            </a:pPr>
            <a:r>
              <a:rPr lang="en"/>
              <a:t>Visualizations</a:t>
            </a:r>
            <a:endParaRPr/>
          </a:p>
          <a:p>
            <a:pPr indent="0" lvl="0" marL="0" rtl="0" algn="l">
              <a:lnSpc>
                <a:spcPct val="100000"/>
              </a:lnSpc>
              <a:spcBef>
                <a:spcPts val="1200"/>
              </a:spcBef>
              <a:spcAft>
                <a:spcPts val="0"/>
              </a:spcAft>
              <a:buSzPct val="103172"/>
              <a:buNone/>
            </a:pPr>
            <a:r>
              <a:t/>
            </a:r>
            <a:endParaRPr/>
          </a:p>
        </p:txBody>
      </p:sp>
      <p:sp>
        <p:nvSpPr>
          <p:cNvPr id="323" name="Google Shape;323;g1253ac41a33_2_7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253ac41a33_2_86"/>
          <p:cNvSpPr txBox="1"/>
          <p:nvPr>
            <p:ph idx="4294967295" type="title"/>
          </p:nvPr>
        </p:nvSpPr>
        <p:spPr>
          <a:xfrm>
            <a:off x="85450" y="370497"/>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03172"/>
              <a:buNone/>
            </a:pPr>
            <a:r>
              <a:rPr lang="en"/>
              <a:t>Visualizations</a:t>
            </a:r>
            <a:endParaRPr/>
          </a:p>
          <a:p>
            <a:pPr indent="0" lvl="0" marL="0" rtl="0" algn="l">
              <a:lnSpc>
                <a:spcPct val="100000"/>
              </a:lnSpc>
              <a:spcBef>
                <a:spcPts val="1200"/>
              </a:spcBef>
              <a:spcAft>
                <a:spcPts val="0"/>
              </a:spcAft>
              <a:buSzPct val="103172"/>
              <a:buNone/>
            </a:pPr>
            <a:r>
              <a:t/>
            </a:r>
            <a:endParaRPr/>
          </a:p>
        </p:txBody>
      </p:sp>
      <p:sp>
        <p:nvSpPr>
          <p:cNvPr id="329" name="Google Shape;329;g1253ac41a33_2_8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30" name="Google Shape;330;g1253ac41a33_2_86"/>
          <p:cNvPicPr preferRelativeResize="0"/>
          <p:nvPr/>
        </p:nvPicPr>
        <p:blipFill>
          <a:blip r:embed="rId3">
            <a:alphaModFix/>
          </a:blip>
          <a:stretch>
            <a:fillRect/>
          </a:stretch>
        </p:blipFill>
        <p:spPr>
          <a:xfrm>
            <a:off x="85450" y="905700"/>
            <a:ext cx="7688699" cy="423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f3eb506aa6_0_80"/>
          <p:cNvSpPr txBox="1"/>
          <p:nvPr>
            <p:ph type="ctrTitle"/>
          </p:nvPr>
        </p:nvSpPr>
        <p:spPr>
          <a:xfrm>
            <a:off x="571000" y="456375"/>
            <a:ext cx="7688100" cy="73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sz="2800"/>
              <a:t>Team Introduction</a:t>
            </a:r>
            <a:endParaRPr sz="2800"/>
          </a:p>
        </p:txBody>
      </p:sp>
      <p:pic>
        <p:nvPicPr>
          <p:cNvPr id="175" name="Google Shape;175;gf3eb506aa6_0_80"/>
          <p:cNvPicPr preferRelativeResize="0"/>
          <p:nvPr/>
        </p:nvPicPr>
        <p:blipFill rotWithShape="1">
          <a:blip r:embed="rId3">
            <a:alphaModFix/>
          </a:blip>
          <a:srcRect b="0" l="0" r="0" t="0"/>
          <a:stretch/>
        </p:blipFill>
        <p:spPr>
          <a:xfrm>
            <a:off x="3965188" y="1474813"/>
            <a:ext cx="1047575" cy="1047575"/>
          </a:xfrm>
          <a:prstGeom prst="rect">
            <a:avLst/>
          </a:prstGeom>
          <a:noFill/>
          <a:ln>
            <a:noFill/>
          </a:ln>
        </p:spPr>
      </p:pic>
      <p:pic>
        <p:nvPicPr>
          <p:cNvPr id="176" name="Google Shape;176;gf3eb506aa6_0_80"/>
          <p:cNvPicPr preferRelativeResize="0"/>
          <p:nvPr/>
        </p:nvPicPr>
        <p:blipFill rotWithShape="1">
          <a:blip r:embed="rId4">
            <a:alphaModFix/>
          </a:blip>
          <a:srcRect b="0" l="0" r="0" t="0"/>
          <a:stretch/>
        </p:blipFill>
        <p:spPr>
          <a:xfrm>
            <a:off x="6289262" y="1466509"/>
            <a:ext cx="1047575" cy="1064204"/>
          </a:xfrm>
          <a:prstGeom prst="rect">
            <a:avLst/>
          </a:prstGeom>
          <a:noFill/>
          <a:ln>
            <a:noFill/>
          </a:ln>
        </p:spPr>
      </p:pic>
      <p:pic>
        <p:nvPicPr>
          <p:cNvPr id="177" name="Google Shape;177;gf3eb506aa6_0_80"/>
          <p:cNvPicPr preferRelativeResize="0"/>
          <p:nvPr/>
        </p:nvPicPr>
        <p:blipFill rotWithShape="1">
          <a:blip r:embed="rId5">
            <a:alphaModFix/>
          </a:blip>
          <a:srcRect b="0" l="0" r="0" t="0"/>
          <a:stretch/>
        </p:blipFill>
        <p:spPr>
          <a:xfrm>
            <a:off x="3980275" y="3360350"/>
            <a:ext cx="1017425" cy="1176700"/>
          </a:xfrm>
          <a:prstGeom prst="rect">
            <a:avLst/>
          </a:prstGeom>
          <a:noFill/>
          <a:ln>
            <a:noFill/>
          </a:ln>
        </p:spPr>
      </p:pic>
      <p:pic>
        <p:nvPicPr>
          <p:cNvPr id="178" name="Google Shape;178;gf3eb506aa6_0_80"/>
          <p:cNvPicPr preferRelativeResize="0"/>
          <p:nvPr/>
        </p:nvPicPr>
        <p:blipFill rotWithShape="1">
          <a:blip r:embed="rId6">
            <a:alphaModFix/>
          </a:blip>
          <a:srcRect b="0" l="0" r="0" t="0"/>
          <a:stretch/>
        </p:blipFill>
        <p:spPr>
          <a:xfrm>
            <a:off x="1596750" y="3358500"/>
            <a:ext cx="1180400" cy="1180400"/>
          </a:xfrm>
          <a:prstGeom prst="rect">
            <a:avLst/>
          </a:prstGeom>
          <a:noFill/>
          <a:ln>
            <a:noFill/>
          </a:ln>
        </p:spPr>
      </p:pic>
      <p:pic>
        <p:nvPicPr>
          <p:cNvPr id="179" name="Google Shape;179;gf3eb506aa6_0_80"/>
          <p:cNvPicPr preferRelativeResize="0"/>
          <p:nvPr/>
        </p:nvPicPr>
        <p:blipFill rotWithShape="1">
          <a:blip r:embed="rId7">
            <a:alphaModFix/>
          </a:blip>
          <a:srcRect b="0" l="0" r="0" t="0"/>
          <a:stretch/>
        </p:blipFill>
        <p:spPr>
          <a:xfrm>
            <a:off x="6200825" y="3384725"/>
            <a:ext cx="1127925" cy="1127925"/>
          </a:xfrm>
          <a:prstGeom prst="rect">
            <a:avLst/>
          </a:prstGeom>
          <a:noFill/>
          <a:ln>
            <a:noFill/>
          </a:ln>
        </p:spPr>
      </p:pic>
      <p:pic>
        <p:nvPicPr>
          <p:cNvPr id="180" name="Google Shape;180;gf3eb506aa6_0_80"/>
          <p:cNvPicPr preferRelativeResize="0"/>
          <p:nvPr/>
        </p:nvPicPr>
        <p:blipFill rotWithShape="1">
          <a:blip r:embed="rId8">
            <a:alphaModFix/>
          </a:blip>
          <a:srcRect b="0" l="0" r="0" t="0"/>
          <a:stretch/>
        </p:blipFill>
        <p:spPr>
          <a:xfrm>
            <a:off x="1508313" y="1408400"/>
            <a:ext cx="1180400" cy="1180400"/>
          </a:xfrm>
          <a:prstGeom prst="rect">
            <a:avLst/>
          </a:prstGeom>
          <a:noFill/>
          <a:ln>
            <a:noFill/>
          </a:ln>
        </p:spPr>
      </p:pic>
      <p:sp>
        <p:nvSpPr>
          <p:cNvPr id="181" name="Google Shape;181;gf3eb506aa6_0_80"/>
          <p:cNvSpPr txBox="1"/>
          <p:nvPr/>
        </p:nvSpPr>
        <p:spPr>
          <a:xfrm>
            <a:off x="1322238" y="2591400"/>
            <a:ext cx="15966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rgbClr val="14285A"/>
                </a:solidFill>
                <a:latin typeface="Times New Roman"/>
                <a:ea typeface="Times New Roman"/>
                <a:cs typeface="Times New Roman"/>
                <a:sym typeface="Times New Roman"/>
              </a:rPr>
              <a:t>Amit Anand Kumar</a:t>
            </a:r>
            <a:endParaRPr b="0" i="0" sz="1400" u="none" cap="none" strike="noStrike">
              <a:solidFill>
                <a:srgbClr val="000000"/>
              </a:solidFill>
              <a:latin typeface="Lato"/>
              <a:ea typeface="Lato"/>
              <a:cs typeface="Lato"/>
              <a:sym typeface="Lato"/>
            </a:endParaRPr>
          </a:p>
        </p:txBody>
      </p:sp>
      <p:sp>
        <p:nvSpPr>
          <p:cNvPr id="182" name="Google Shape;182;gf3eb506aa6_0_80"/>
          <p:cNvSpPr txBox="1"/>
          <p:nvPr/>
        </p:nvSpPr>
        <p:spPr>
          <a:xfrm>
            <a:off x="1252200" y="4530350"/>
            <a:ext cx="17367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rgbClr val="14285A"/>
                </a:solidFill>
                <a:latin typeface="Times New Roman"/>
                <a:ea typeface="Times New Roman"/>
                <a:cs typeface="Times New Roman"/>
                <a:sym typeface="Times New Roman"/>
              </a:rPr>
              <a:t>Lohith Krishna Pogala</a:t>
            </a:r>
            <a:endParaRPr b="0" i="0" sz="1400" u="none" cap="none" strike="noStrike">
              <a:solidFill>
                <a:srgbClr val="000000"/>
              </a:solidFill>
              <a:latin typeface="Lato"/>
              <a:ea typeface="Lato"/>
              <a:cs typeface="Lato"/>
              <a:sym typeface="Lato"/>
            </a:endParaRPr>
          </a:p>
        </p:txBody>
      </p:sp>
      <p:sp>
        <p:nvSpPr>
          <p:cNvPr id="183" name="Google Shape;183;gf3eb506aa6_0_80"/>
          <p:cNvSpPr txBox="1"/>
          <p:nvPr/>
        </p:nvSpPr>
        <p:spPr>
          <a:xfrm>
            <a:off x="3735088" y="2591400"/>
            <a:ext cx="15078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rgbClr val="14285A"/>
                </a:solidFill>
                <a:latin typeface="Times New Roman"/>
                <a:ea typeface="Times New Roman"/>
                <a:cs typeface="Times New Roman"/>
                <a:sym typeface="Times New Roman"/>
              </a:rPr>
              <a:t>Akash Deep Konda</a:t>
            </a:r>
            <a:endParaRPr b="0" i="0" sz="1400" u="none" cap="none" strike="noStrike">
              <a:solidFill>
                <a:srgbClr val="000000"/>
              </a:solidFill>
              <a:latin typeface="Arial"/>
              <a:ea typeface="Arial"/>
              <a:cs typeface="Arial"/>
              <a:sym typeface="Arial"/>
            </a:endParaRPr>
          </a:p>
        </p:txBody>
      </p:sp>
      <p:sp>
        <p:nvSpPr>
          <p:cNvPr id="184" name="Google Shape;184;gf3eb506aa6_0_80"/>
          <p:cNvSpPr txBox="1"/>
          <p:nvPr/>
        </p:nvSpPr>
        <p:spPr>
          <a:xfrm>
            <a:off x="3692000" y="4530350"/>
            <a:ext cx="18057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rgbClr val="14285A"/>
                </a:solidFill>
                <a:latin typeface="Times New Roman"/>
                <a:ea typeface="Times New Roman"/>
                <a:cs typeface="Times New Roman"/>
                <a:sym typeface="Times New Roman"/>
              </a:rPr>
              <a:t>Venkata Karteek Thota</a:t>
            </a:r>
            <a:endParaRPr b="0" i="0" sz="1400" u="none" cap="none" strike="noStrike">
              <a:solidFill>
                <a:srgbClr val="000000"/>
              </a:solidFill>
              <a:latin typeface="Lato"/>
              <a:ea typeface="Lato"/>
              <a:cs typeface="Lato"/>
              <a:sym typeface="Lato"/>
            </a:endParaRPr>
          </a:p>
        </p:txBody>
      </p:sp>
      <p:sp>
        <p:nvSpPr>
          <p:cNvPr id="185" name="Google Shape;185;gf3eb506aa6_0_80"/>
          <p:cNvSpPr txBox="1"/>
          <p:nvPr/>
        </p:nvSpPr>
        <p:spPr>
          <a:xfrm>
            <a:off x="6147225" y="4530350"/>
            <a:ext cx="15078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rgbClr val="14285A"/>
                </a:solidFill>
                <a:latin typeface="Times New Roman"/>
                <a:ea typeface="Times New Roman"/>
                <a:cs typeface="Times New Roman"/>
                <a:sym typeface="Times New Roman"/>
              </a:rPr>
              <a:t>Sathwik Pendyala</a:t>
            </a:r>
            <a:endParaRPr b="0" i="0" sz="1400" u="none" cap="none" strike="noStrike">
              <a:solidFill>
                <a:srgbClr val="000000"/>
              </a:solidFill>
              <a:latin typeface="Lato"/>
              <a:ea typeface="Lato"/>
              <a:cs typeface="Lato"/>
              <a:sym typeface="Lato"/>
            </a:endParaRPr>
          </a:p>
        </p:txBody>
      </p:sp>
      <p:sp>
        <p:nvSpPr>
          <p:cNvPr id="186" name="Google Shape;186;gf3eb506aa6_0_80"/>
          <p:cNvSpPr txBox="1"/>
          <p:nvPr/>
        </p:nvSpPr>
        <p:spPr>
          <a:xfrm>
            <a:off x="6059138" y="2591400"/>
            <a:ext cx="15078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rgbClr val="14285A"/>
                </a:solidFill>
                <a:latin typeface="Times New Roman"/>
                <a:ea typeface="Times New Roman"/>
                <a:cs typeface="Times New Roman"/>
                <a:sym typeface="Times New Roman"/>
              </a:rPr>
              <a:t>Chaitanya Bandaru</a:t>
            </a:r>
            <a:endParaRPr b="0" i="0" sz="1400" u="none" cap="none" strike="noStrike">
              <a:solidFill>
                <a:srgbClr val="000000"/>
              </a:solidFill>
              <a:latin typeface="Lato"/>
              <a:ea typeface="Lato"/>
              <a:cs typeface="Lato"/>
              <a:sym typeface="Lato"/>
            </a:endParaRPr>
          </a:p>
        </p:txBody>
      </p:sp>
      <p:sp>
        <p:nvSpPr>
          <p:cNvPr id="187" name="Google Shape;187;gf3eb506aa6_0_8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276bcddb4e_0_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36" name="Google Shape;336;g1276bcddb4e_0_0"/>
          <p:cNvPicPr preferRelativeResize="0"/>
          <p:nvPr/>
        </p:nvPicPr>
        <p:blipFill>
          <a:blip r:embed="rId3">
            <a:alphaModFix/>
          </a:blip>
          <a:stretch>
            <a:fillRect/>
          </a:stretch>
        </p:blipFill>
        <p:spPr>
          <a:xfrm>
            <a:off x="0" y="499650"/>
            <a:ext cx="7796075" cy="464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g1253ac41a33_2_98"/>
          <p:cNvPicPr preferRelativeResize="0"/>
          <p:nvPr/>
        </p:nvPicPr>
        <p:blipFill rotWithShape="1">
          <a:blip r:embed="rId3">
            <a:alphaModFix/>
          </a:blip>
          <a:srcRect b="0" l="0" r="0" t="0"/>
          <a:stretch/>
        </p:blipFill>
        <p:spPr>
          <a:xfrm>
            <a:off x="763825" y="457675"/>
            <a:ext cx="7024551" cy="4567675"/>
          </a:xfrm>
          <a:prstGeom prst="rect">
            <a:avLst/>
          </a:prstGeom>
          <a:noFill/>
          <a:ln>
            <a:noFill/>
          </a:ln>
        </p:spPr>
      </p:pic>
      <p:sp>
        <p:nvSpPr>
          <p:cNvPr id="342" name="Google Shape;342;g1253ac41a33_2_98"/>
          <p:cNvSpPr txBox="1"/>
          <p:nvPr/>
        </p:nvSpPr>
        <p:spPr>
          <a:xfrm>
            <a:off x="99676" y="0"/>
            <a:ext cx="7688700" cy="535200"/>
          </a:xfrm>
          <a:prstGeom prst="rect">
            <a:avLst/>
          </a:prstGeom>
          <a:noFill/>
          <a:ln>
            <a:noFill/>
          </a:ln>
        </p:spPr>
        <p:txBody>
          <a:bodyPr anchorCtr="0" anchor="t" bIns="91425" lIns="91425" spcFirstLastPara="1" rIns="91425" wrap="square" tIns="91425">
            <a:normAutofit fontScale="45000" lnSpcReduction="20000"/>
          </a:bodyPr>
          <a:lstStyle/>
          <a:p>
            <a:pPr indent="0" lvl="0" marL="0" marR="0" rtl="0" algn="l">
              <a:lnSpc>
                <a:spcPct val="115000"/>
              </a:lnSpc>
              <a:spcBef>
                <a:spcPts val="1200"/>
              </a:spcBef>
              <a:spcAft>
                <a:spcPts val="0"/>
              </a:spcAft>
              <a:buClr>
                <a:schemeClr val="dk2"/>
              </a:buClr>
              <a:buSzPct val="103172"/>
              <a:buFont typeface="Raleway"/>
              <a:buNone/>
            </a:pPr>
            <a:r>
              <a:rPr b="1" i="0" lang="en" sz="2800" u="none" cap="none" strike="noStrike">
                <a:solidFill>
                  <a:schemeClr val="dk2"/>
                </a:solidFill>
                <a:latin typeface="Raleway"/>
                <a:ea typeface="Raleway"/>
                <a:cs typeface="Raleway"/>
                <a:sym typeface="Raleway"/>
              </a:rPr>
              <a:t>Visualizations</a:t>
            </a:r>
            <a:endParaRPr/>
          </a:p>
          <a:p>
            <a:pPr indent="0" lvl="0" marL="0" marR="0" rtl="0" algn="l">
              <a:lnSpc>
                <a:spcPct val="100000"/>
              </a:lnSpc>
              <a:spcBef>
                <a:spcPts val="1200"/>
              </a:spcBef>
              <a:spcAft>
                <a:spcPts val="0"/>
              </a:spcAft>
              <a:buClr>
                <a:schemeClr val="dk2"/>
              </a:buClr>
              <a:buSzPct val="103172"/>
              <a:buFont typeface="Raleway"/>
              <a:buNone/>
            </a:pPr>
            <a:r>
              <a:t/>
            </a:r>
            <a:endParaRPr b="1" i="0" sz="2800" u="none" cap="none" strike="noStrike">
              <a:solidFill>
                <a:schemeClr val="dk2"/>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1"/>
          <p:cNvSpPr txBox="1"/>
          <p:nvPr>
            <p:ph type="title"/>
          </p:nvPr>
        </p:nvSpPr>
        <p:spPr>
          <a:xfrm>
            <a:off x="146426" y="425237"/>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Models Used</a:t>
            </a:r>
            <a:endParaRPr/>
          </a:p>
          <a:p>
            <a:pPr indent="0" lvl="0" marL="0" rtl="0" algn="l">
              <a:lnSpc>
                <a:spcPct val="100000"/>
              </a:lnSpc>
              <a:spcBef>
                <a:spcPts val="1200"/>
              </a:spcBef>
              <a:spcAft>
                <a:spcPts val="0"/>
              </a:spcAft>
              <a:buSzPct val="111111"/>
              <a:buNone/>
            </a:pPr>
            <a:r>
              <a:t/>
            </a:r>
            <a:endParaRPr/>
          </a:p>
        </p:txBody>
      </p:sp>
      <p:sp>
        <p:nvSpPr>
          <p:cNvPr id="348" name="Google Shape;348;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49" name="Google Shape;349;p11"/>
          <p:cNvPicPr preferRelativeResize="0"/>
          <p:nvPr/>
        </p:nvPicPr>
        <p:blipFill>
          <a:blip r:embed="rId3">
            <a:alphaModFix/>
          </a:blip>
          <a:stretch>
            <a:fillRect/>
          </a:stretch>
        </p:blipFill>
        <p:spPr>
          <a:xfrm>
            <a:off x="152400" y="1766687"/>
            <a:ext cx="8839200" cy="174114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f3ebf015d7_2_2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55" name="Google Shape;355;gf3ebf015d7_2_21"/>
          <p:cNvPicPr preferRelativeResize="0"/>
          <p:nvPr/>
        </p:nvPicPr>
        <p:blipFill rotWithShape="1">
          <a:blip r:embed="rId3">
            <a:alphaModFix/>
          </a:blip>
          <a:srcRect b="0" l="0" r="0" t="0"/>
          <a:stretch/>
        </p:blipFill>
        <p:spPr>
          <a:xfrm>
            <a:off x="163450" y="1547400"/>
            <a:ext cx="8685125" cy="3175301"/>
          </a:xfrm>
          <a:prstGeom prst="rect">
            <a:avLst/>
          </a:prstGeom>
          <a:noFill/>
          <a:ln>
            <a:noFill/>
          </a:ln>
        </p:spPr>
      </p:pic>
      <p:sp>
        <p:nvSpPr>
          <p:cNvPr id="356" name="Google Shape;356;gf3ebf015d7_2_21"/>
          <p:cNvSpPr txBox="1"/>
          <p:nvPr>
            <p:ph type="title"/>
          </p:nvPr>
        </p:nvSpPr>
        <p:spPr>
          <a:xfrm>
            <a:off x="163450" y="39554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Model Forecast</a:t>
            </a:r>
            <a:endParaRPr/>
          </a:p>
          <a:p>
            <a:pPr indent="0" lvl="0" marL="0" rtl="0" algn="l">
              <a:lnSpc>
                <a:spcPct val="100000"/>
              </a:lnSpc>
              <a:spcBef>
                <a:spcPts val="1200"/>
              </a:spcBef>
              <a:spcAft>
                <a:spcPts val="0"/>
              </a:spcAft>
              <a:buSzPct val="111111"/>
              <a:buNone/>
            </a:pPr>
            <a:r>
              <a:t/>
            </a:r>
            <a:endParaRPr/>
          </a:p>
        </p:txBody>
      </p:sp>
      <p:sp>
        <p:nvSpPr>
          <p:cNvPr id="357" name="Google Shape;357;gf3ebf015d7_2_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251ac7c5dc_0_0"/>
          <p:cNvSpPr txBox="1"/>
          <p:nvPr>
            <p:ph type="title"/>
          </p:nvPr>
        </p:nvSpPr>
        <p:spPr>
          <a:xfrm>
            <a:off x="0" y="497536"/>
            <a:ext cx="7688700" cy="507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Model Comparison</a:t>
            </a:r>
            <a:endParaRPr/>
          </a:p>
        </p:txBody>
      </p:sp>
      <p:sp>
        <p:nvSpPr>
          <p:cNvPr id="363" name="Google Shape;363;g1251ac7c5dc_0_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64" name="Google Shape;364;g1251ac7c5dc_0_0"/>
          <p:cNvPicPr preferRelativeResize="0"/>
          <p:nvPr/>
        </p:nvPicPr>
        <p:blipFill rotWithShape="1">
          <a:blip r:embed="rId3">
            <a:alphaModFix/>
          </a:blip>
          <a:srcRect b="0" l="0" r="0" t="0"/>
          <a:stretch/>
        </p:blipFill>
        <p:spPr>
          <a:xfrm>
            <a:off x="0" y="1492925"/>
            <a:ext cx="9144000" cy="3650576"/>
          </a:xfrm>
          <a:prstGeom prst="rect">
            <a:avLst/>
          </a:prstGeom>
          <a:noFill/>
          <a:ln>
            <a:noFill/>
          </a:ln>
        </p:spPr>
      </p:pic>
      <p:sp>
        <p:nvSpPr>
          <p:cNvPr id="365" name="Google Shape;365;g1251ac7c5dc_0_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2"/>
          <p:cNvSpPr txBox="1"/>
          <p:nvPr>
            <p:ph type="title"/>
          </p:nvPr>
        </p:nvSpPr>
        <p:spPr>
          <a:xfrm>
            <a:off x="152400" y="-109869"/>
            <a:ext cx="7688700" cy="272902"/>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Model Comparison</a:t>
            </a:r>
            <a:endParaRPr/>
          </a:p>
          <a:p>
            <a:pPr indent="0" lvl="0" marL="0" rtl="0" algn="l">
              <a:lnSpc>
                <a:spcPct val="100000"/>
              </a:lnSpc>
              <a:spcBef>
                <a:spcPts val="1200"/>
              </a:spcBef>
              <a:spcAft>
                <a:spcPts val="0"/>
              </a:spcAft>
              <a:buSzPct val="111111"/>
              <a:buNone/>
            </a:pPr>
            <a:r>
              <a:t/>
            </a:r>
            <a:endParaRPr/>
          </a:p>
        </p:txBody>
      </p:sp>
      <p:pic>
        <p:nvPicPr>
          <p:cNvPr id="371" name="Google Shape;371;p12"/>
          <p:cNvPicPr preferRelativeResize="0"/>
          <p:nvPr/>
        </p:nvPicPr>
        <p:blipFill rotWithShape="1">
          <a:blip r:embed="rId3">
            <a:alphaModFix/>
          </a:blip>
          <a:srcRect b="0" l="0" r="0" t="0"/>
          <a:stretch/>
        </p:blipFill>
        <p:spPr>
          <a:xfrm>
            <a:off x="152400" y="697425"/>
            <a:ext cx="7633200" cy="4293675"/>
          </a:xfrm>
          <a:prstGeom prst="rect">
            <a:avLst/>
          </a:prstGeom>
          <a:noFill/>
          <a:ln>
            <a:noFill/>
          </a:ln>
        </p:spPr>
      </p:pic>
      <p:sp>
        <p:nvSpPr>
          <p:cNvPr id="372" name="Google Shape;372;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3"/>
          <p:cNvSpPr txBox="1"/>
          <p:nvPr>
            <p:ph type="title"/>
          </p:nvPr>
        </p:nvSpPr>
        <p:spPr>
          <a:xfrm>
            <a:off x="316200" y="4353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Best Model</a:t>
            </a:r>
            <a:endParaRPr/>
          </a:p>
          <a:p>
            <a:pPr indent="0" lvl="0" marL="0" rtl="0" algn="l">
              <a:lnSpc>
                <a:spcPct val="100000"/>
              </a:lnSpc>
              <a:spcBef>
                <a:spcPts val="1200"/>
              </a:spcBef>
              <a:spcAft>
                <a:spcPts val="0"/>
              </a:spcAft>
              <a:buSzPct val="111111"/>
              <a:buNone/>
            </a:pPr>
            <a:r>
              <a:t/>
            </a:r>
            <a:endParaRPr/>
          </a:p>
        </p:txBody>
      </p:sp>
      <p:pic>
        <p:nvPicPr>
          <p:cNvPr id="378" name="Google Shape;378;p13"/>
          <p:cNvPicPr preferRelativeResize="0"/>
          <p:nvPr/>
        </p:nvPicPr>
        <p:blipFill rotWithShape="1">
          <a:blip r:embed="rId3">
            <a:alphaModFix/>
          </a:blip>
          <a:srcRect b="0" l="0" r="0" t="0"/>
          <a:stretch/>
        </p:blipFill>
        <p:spPr>
          <a:xfrm>
            <a:off x="885199" y="2732175"/>
            <a:ext cx="5080425" cy="1316825"/>
          </a:xfrm>
          <a:prstGeom prst="rect">
            <a:avLst/>
          </a:prstGeom>
          <a:noFill/>
          <a:ln>
            <a:noFill/>
          </a:ln>
        </p:spPr>
      </p:pic>
      <p:sp>
        <p:nvSpPr>
          <p:cNvPr id="379" name="Google Shape;379;p13"/>
          <p:cNvSpPr txBox="1"/>
          <p:nvPr/>
        </p:nvSpPr>
        <p:spPr>
          <a:xfrm>
            <a:off x="316200" y="1328025"/>
            <a:ext cx="6144900" cy="1046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Lato"/>
                <a:ea typeface="Lato"/>
                <a:cs typeface="Lato"/>
                <a:sym typeface="Lato"/>
              </a:rPr>
              <a:t>Linear trend with seasonal Arima(1,0,1)(1,0,1) having Dew, Pressure, Snow, Rain, Wind speed as Regressors and temperature as point dynamic regressor gave the best performance seeing MAPE and RMSE values.</a:t>
            </a:r>
            <a:endParaRPr b="0" i="0" sz="1400" u="none" cap="none" strike="noStrike">
              <a:solidFill>
                <a:srgbClr val="000000"/>
              </a:solidFill>
              <a:latin typeface="Lato"/>
              <a:ea typeface="Lato"/>
              <a:cs typeface="Lato"/>
              <a:sym typeface="Lato"/>
            </a:endParaRPr>
          </a:p>
        </p:txBody>
      </p:sp>
      <p:sp>
        <p:nvSpPr>
          <p:cNvPr id="380" name="Google Shape;380;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2542ca9a57_0_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86" name="Google Shape;386;g12542ca9a57_0_72"/>
          <p:cNvPicPr preferRelativeResize="0"/>
          <p:nvPr/>
        </p:nvPicPr>
        <p:blipFill rotWithShape="1">
          <a:blip r:embed="rId3">
            <a:alphaModFix/>
          </a:blip>
          <a:srcRect b="22405" l="22003" r="6641" t="16916"/>
          <a:stretch/>
        </p:blipFill>
        <p:spPr>
          <a:xfrm>
            <a:off x="457200" y="1318650"/>
            <a:ext cx="6958949" cy="3328676"/>
          </a:xfrm>
          <a:prstGeom prst="rect">
            <a:avLst/>
          </a:prstGeom>
          <a:noFill/>
          <a:ln>
            <a:noFill/>
          </a:ln>
        </p:spPr>
      </p:pic>
      <p:sp>
        <p:nvSpPr>
          <p:cNvPr id="387" name="Google Shape;387;g12542ca9a57_0_72"/>
          <p:cNvSpPr txBox="1"/>
          <p:nvPr>
            <p:ph type="title"/>
          </p:nvPr>
        </p:nvSpPr>
        <p:spPr>
          <a:xfrm>
            <a:off x="92324" y="496174"/>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Parameter Estimates for our Best Model</a:t>
            </a:r>
            <a:endParaRPr/>
          </a:p>
          <a:p>
            <a:pPr indent="0" lvl="0" marL="0" rtl="0" algn="l">
              <a:lnSpc>
                <a:spcPct val="100000"/>
              </a:lnSpc>
              <a:spcBef>
                <a:spcPts val="1200"/>
              </a:spcBef>
              <a:spcAft>
                <a:spcPts val="0"/>
              </a:spcAft>
              <a:buSzPct val="111111"/>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5"/>
          <p:cNvSpPr txBox="1"/>
          <p:nvPr>
            <p:ph type="title"/>
          </p:nvPr>
        </p:nvSpPr>
        <p:spPr>
          <a:xfrm>
            <a:off x="512956" y="429262"/>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Insights and Recommendations</a:t>
            </a:r>
            <a:endParaRPr/>
          </a:p>
          <a:p>
            <a:pPr indent="0" lvl="0" marL="0" rtl="0" algn="l">
              <a:lnSpc>
                <a:spcPct val="100000"/>
              </a:lnSpc>
              <a:spcBef>
                <a:spcPts val="1200"/>
              </a:spcBef>
              <a:spcAft>
                <a:spcPts val="0"/>
              </a:spcAft>
              <a:buSzPct val="111111"/>
              <a:buNone/>
            </a:pPr>
            <a:r>
              <a:t/>
            </a:r>
            <a:endParaRPr/>
          </a:p>
        </p:txBody>
      </p:sp>
      <p:sp>
        <p:nvSpPr>
          <p:cNvPr id="393" name="Google Shape;393;p15"/>
          <p:cNvSpPr txBox="1"/>
          <p:nvPr>
            <p:ph idx="1" type="body"/>
          </p:nvPr>
        </p:nvSpPr>
        <p:spPr>
          <a:xfrm>
            <a:off x="655675" y="1383250"/>
            <a:ext cx="5503200" cy="3519000"/>
          </a:xfrm>
          <a:prstGeom prst="rect">
            <a:avLst/>
          </a:prstGeom>
          <a:noFill/>
          <a:ln>
            <a:noFill/>
          </a:ln>
        </p:spPr>
        <p:txBody>
          <a:bodyPr anchorCtr="0" anchor="t" bIns="91425" lIns="91425" spcFirstLastPara="1" rIns="91425" wrap="square" tIns="91425">
            <a:normAutofit fontScale="92500"/>
          </a:bodyPr>
          <a:lstStyle/>
          <a:p>
            <a:pPr indent="-317843" lvl="0" marL="457200" rtl="0" algn="just">
              <a:lnSpc>
                <a:spcPct val="115000"/>
              </a:lnSpc>
              <a:spcBef>
                <a:spcPts val="0"/>
              </a:spcBef>
              <a:spcAft>
                <a:spcPts val="0"/>
              </a:spcAft>
              <a:buSzPct val="116839"/>
              <a:buChar char="●"/>
            </a:pPr>
            <a:r>
              <a:rPr lang="en"/>
              <a:t>Based on past data, we were able to Forecast the PM2.5 levels of next months that could be used to take necessary precautions for that coming period. </a:t>
            </a:r>
            <a:endParaRPr/>
          </a:p>
          <a:p>
            <a:pPr indent="-317843" lvl="0" marL="457200" rtl="0" algn="just">
              <a:lnSpc>
                <a:spcPct val="115000"/>
              </a:lnSpc>
              <a:spcBef>
                <a:spcPts val="0"/>
              </a:spcBef>
              <a:spcAft>
                <a:spcPts val="0"/>
              </a:spcAft>
              <a:buSzPct val="116839"/>
              <a:buChar char="●"/>
            </a:pPr>
            <a:r>
              <a:rPr lang="en"/>
              <a:t>From this, we can observe that the pollution levels are high during Jan, Feb, Oct, Nov, Dec which is winter, as there will be much moisture content in the atmosphere. (increased after 2013)</a:t>
            </a:r>
            <a:endParaRPr/>
          </a:p>
          <a:p>
            <a:pPr indent="-317843" lvl="0" marL="457200" rtl="0" algn="just">
              <a:lnSpc>
                <a:spcPct val="115000"/>
              </a:lnSpc>
              <a:spcBef>
                <a:spcPts val="0"/>
              </a:spcBef>
              <a:spcAft>
                <a:spcPts val="0"/>
              </a:spcAft>
              <a:buSzPct val="116839"/>
              <a:buChar char="●"/>
            </a:pPr>
            <a:r>
              <a:rPr lang="en"/>
              <a:t>Highest Pollution rate is observed in January every year</a:t>
            </a:r>
            <a:endParaRPr/>
          </a:p>
          <a:p>
            <a:pPr indent="-317843" lvl="0" marL="457200" rtl="0" algn="just">
              <a:lnSpc>
                <a:spcPct val="115000"/>
              </a:lnSpc>
              <a:spcBef>
                <a:spcPts val="0"/>
              </a:spcBef>
              <a:spcAft>
                <a:spcPts val="0"/>
              </a:spcAft>
              <a:buSzPct val="116839"/>
              <a:buChar char="●"/>
            </a:pPr>
            <a:r>
              <a:rPr lang="en"/>
              <a:t>We also observed that when the wind speed is low, the pollution is noted to be high, which can be because pollution causing particles are not being spread out of the city</a:t>
            </a:r>
            <a:endParaRPr/>
          </a:p>
          <a:p>
            <a:pPr indent="-317843" lvl="0" marL="457200" rtl="0" algn="just">
              <a:lnSpc>
                <a:spcPct val="115000"/>
              </a:lnSpc>
              <a:spcBef>
                <a:spcPts val="0"/>
              </a:spcBef>
              <a:spcAft>
                <a:spcPts val="0"/>
              </a:spcAft>
              <a:buSzPct val="116839"/>
              <a:buChar char="●"/>
            </a:pPr>
            <a:r>
              <a:rPr lang="en"/>
              <a:t>Reducing factory emissions during this period to balance the pollution levels during this period helps safeguard the disasters caused by pollution</a:t>
            </a:r>
            <a:endParaRPr/>
          </a:p>
          <a:p>
            <a:pPr indent="-317843" lvl="0" marL="457200" rtl="0" algn="just">
              <a:lnSpc>
                <a:spcPct val="115000"/>
              </a:lnSpc>
              <a:spcBef>
                <a:spcPts val="0"/>
              </a:spcBef>
              <a:spcAft>
                <a:spcPts val="0"/>
              </a:spcAft>
              <a:buSzPct val="116839"/>
              <a:buChar char="●"/>
            </a:pPr>
            <a:r>
              <a:rPr lang="en"/>
              <a:t>During winters,  government should come up with innovative ideas like odd-even rule in order to restrict the transportation of vehicles, which in turn helps in reducing the pollution levels.  </a:t>
            </a:r>
            <a:endParaRPr/>
          </a:p>
          <a:p>
            <a:pPr indent="-317843" lvl="0" marL="457200" rtl="0" algn="just">
              <a:lnSpc>
                <a:spcPct val="115000"/>
              </a:lnSpc>
              <a:spcBef>
                <a:spcPts val="0"/>
              </a:spcBef>
              <a:spcAft>
                <a:spcPts val="0"/>
              </a:spcAft>
              <a:buSzPct val="116839"/>
              <a:buChar char="●"/>
            </a:pPr>
            <a:r>
              <a:rPr lang="en"/>
              <a:t>Improve utilisation of EVs</a:t>
            </a:r>
            <a:endParaRPr/>
          </a:p>
        </p:txBody>
      </p:sp>
      <p:pic>
        <p:nvPicPr>
          <p:cNvPr id="394" name="Google Shape;394;p15"/>
          <p:cNvPicPr preferRelativeResize="0"/>
          <p:nvPr/>
        </p:nvPicPr>
        <p:blipFill rotWithShape="1">
          <a:blip r:embed="rId3">
            <a:alphaModFix/>
          </a:blip>
          <a:srcRect b="0" l="0" r="0" t="0"/>
          <a:stretch/>
        </p:blipFill>
        <p:spPr>
          <a:xfrm>
            <a:off x="6512475" y="1586263"/>
            <a:ext cx="1970975" cy="1970975"/>
          </a:xfrm>
          <a:prstGeom prst="rect">
            <a:avLst/>
          </a:prstGeom>
          <a:noFill/>
          <a:ln>
            <a:noFill/>
          </a:ln>
        </p:spPr>
      </p:pic>
      <p:sp>
        <p:nvSpPr>
          <p:cNvPr id="395" name="Google Shape;395;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2542ca9a57_0_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01" name="Google Shape;401;g12542ca9a57_0_12"/>
          <p:cNvPicPr preferRelativeResize="0"/>
          <p:nvPr/>
        </p:nvPicPr>
        <p:blipFill rotWithShape="1">
          <a:blip r:embed="rId3">
            <a:alphaModFix/>
          </a:blip>
          <a:srcRect b="0" l="0" r="0" t="0"/>
          <a:stretch/>
        </p:blipFill>
        <p:spPr>
          <a:xfrm>
            <a:off x="2554850" y="1221800"/>
            <a:ext cx="3531649" cy="3528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f3ebf015d7_0_11"/>
          <p:cNvSpPr txBox="1"/>
          <p:nvPr>
            <p:ph type="ctrTitle"/>
          </p:nvPr>
        </p:nvSpPr>
        <p:spPr>
          <a:xfrm>
            <a:off x="599000" y="549075"/>
            <a:ext cx="7688100" cy="634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sz="2300"/>
              <a:t>Agenda</a:t>
            </a:r>
            <a:endParaRPr sz="2300"/>
          </a:p>
        </p:txBody>
      </p:sp>
      <p:sp>
        <p:nvSpPr>
          <p:cNvPr id="193" name="Google Shape;193;gf3ebf015d7_0_11"/>
          <p:cNvSpPr txBox="1"/>
          <p:nvPr>
            <p:ph idx="1" type="subTitle"/>
          </p:nvPr>
        </p:nvSpPr>
        <p:spPr>
          <a:xfrm>
            <a:off x="727950" y="1402250"/>
            <a:ext cx="7688100" cy="2587800"/>
          </a:xfrm>
          <a:prstGeom prst="rect">
            <a:avLst/>
          </a:prstGeom>
          <a:noFill/>
          <a:ln>
            <a:noFill/>
          </a:ln>
        </p:spPr>
        <p:txBody>
          <a:bodyPr anchorCtr="0" anchor="t" bIns="91425" lIns="91425" spcFirstLastPara="1" rIns="91425" wrap="square" tIns="91425">
            <a:normAutofit/>
          </a:bodyPr>
          <a:lstStyle/>
          <a:p>
            <a:pPr indent="-336550" lvl="0" marL="457200" rtl="0" algn="l">
              <a:lnSpc>
                <a:spcPct val="100000"/>
              </a:lnSpc>
              <a:spcBef>
                <a:spcPts val="0"/>
              </a:spcBef>
              <a:spcAft>
                <a:spcPts val="0"/>
              </a:spcAft>
              <a:buSzPts val="1700"/>
              <a:buFont typeface="Noto Sans Symbols"/>
              <a:buChar char="▪"/>
            </a:pPr>
            <a:r>
              <a:rPr lang="en" sz="1700"/>
              <a:t>Introduction</a:t>
            </a:r>
            <a:endParaRPr sz="1700"/>
          </a:p>
          <a:p>
            <a:pPr indent="-336550" lvl="0" marL="457200" rtl="0" algn="l">
              <a:lnSpc>
                <a:spcPct val="100000"/>
              </a:lnSpc>
              <a:spcBef>
                <a:spcPts val="0"/>
              </a:spcBef>
              <a:spcAft>
                <a:spcPts val="0"/>
              </a:spcAft>
              <a:buSzPts val="1700"/>
              <a:buFont typeface="Noto Sans Symbols"/>
              <a:buChar char="▪"/>
            </a:pPr>
            <a:r>
              <a:rPr lang="en" sz="1700"/>
              <a:t>Problem Statement</a:t>
            </a:r>
            <a:endParaRPr sz="1700"/>
          </a:p>
          <a:p>
            <a:pPr indent="-336550" lvl="0" marL="457200" rtl="0" algn="l">
              <a:lnSpc>
                <a:spcPct val="100000"/>
              </a:lnSpc>
              <a:spcBef>
                <a:spcPts val="0"/>
              </a:spcBef>
              <a:spcAft>
                <a:spcPts val="0"/>
              </a:spcAft>
              <a:buSzPts val="1700"/>
              <a:buFont typeface="Noto Sans Symbols"/>
              <a:buChar char="▪"/>
            </a:pPr>
            <a:r>
              <a:rPr lang="en" sz="1700"/>
              <a:t>Data Description</a:t>
            </a:r>
            <a:endParaRPr sz="1700"/>
          </a:p>
          <a:p>
            <a:pPr indent="-336550" lvl="0" marL="457200" rtl="0" algn="l">
              <a:lnSpc>
                <a:spcPct val="100000"/>
              </a:lnSpc>
              <a:spcBef>
                <a:spcPts val="0"/>
              </a:spcBef>
              <a:spcAft>
                <a:spcPts val="0"/>
              </a:spcAft>
              <a:buSzPts val="1700"/>
              <a:buFont typeface="Noto Sans Symbols"/>
              <a:buChar char="▪"/>
            </a:pPr>
            <a:r>
              <a:rPr lang="en" sz="1700"/>
              <a:t>Exploratory Data Analysis</a:t>
            </a:r>
            <a:endParaRPr sz="1700"/>
          </a:p>
          <a:p>
            <a:pPr indent="-336550" lvl="0" marL="457200" rtl="0" algn="l">
              <a:lnSpc>
                <a:spcPct val="100000"/>
              </a:lnSpc>
              <a:spcBef>
                <a:spcPts val="0"/>
              </a:spcBef>
              <a:spcAft>
                <a:spcPts val="0"/>
              </a:spcAft>
              <a:buSzPts val="1700"/>
              <a:buFont typeface="Noto Sans Symbols"/>
              <a:buChar char="▪"/>
            </a:pPr>
            <a:r>
              <a:rPr lang="en" sz="1700"/>
              <a:t>Modelling</a:t>
            </a:r>
            <a:endParaRPr sz="1700"/>
          </a:p>
          <a:p>
            <a:pPr indent="-336550" lvl="0" marL="457200" rtl="0" algn="l">
              <a:lnSpc>
                <a:spcPct val="100000"/>
              </a:lnSpc>
              <a:spcBef>
                <a:spcPts val="0"/>
              </a:spcBef>
              <a:spcAft>
                <a:spcPts val="0"/>
              </a:spcAft>
              <a:buSzPts val="1700"/>
              <a:buFont typeface="Noto Sans Symbols"/>
              <a:buChar char="▪"/>
            </a:pPr>
            <a:r>
              <a:rPr lang="en" sz="1700"/>
              <a:t>Model Comparison</a:t>
            </a:r>
            <a:endParaRPr sz="1700"/>
          </a:p>
          <a:p>
            <a:pPr indent="-336550" lvl="0" marL="457200" rtl="0" algn="l">
              <a:lnSpc>
                <a:spcPct val="100000"/>
              </a:lnSpc>
              <a:spcBef>
                <a:spcPts val="0"/>
              </a:spcBef>
              <a:spcAft>
                <a:spcPts val="0"/>
              </a:spcAft>
              <a:buSzPts val="1700"/>
              <a:buFont typeface="Noto Sans Symbols"/>
              <a:buChar char="▪"/>
            </a:pPr>
            <a:r>
              <a:rPr lang="en" sz="1700"/>
              <a:t>Results</a:t>
            </a:r>
            <a:endParaRPr sz="1700"/>
          </a:p>
          <a:p>
            <a:pPr indent="-336550" lvl="0" marL="457200" rtl="0" algn="l">
              <a:lnSpc>
                <a:spcPct val="100000"/>
              </a:lnSpc>
              <a:spcBef>
                <a:spcPts val="0"/>
              </a:spcBef>
              <a:spcAft>
                <a:spcPts val="0"/>
              </a:spcAft>
              <a:buSzPts val="1700"/>
              <a:buFont typeface="Noto Sans Symbols"/>
              <a:buChar char="▪"/>
            </a:pPr>
            <a:r>
              <a:rPr lang="en" sz="1700"/>
              <a:t>Recommendations</a:t>
            </a:r>
            <a:endParaRPr sz="1700"/>
          </a:p>
        </p:txBody>
      </p:sp>
      <p:sp>
        <p:nvSpPr>
          <p:cNvPr id="194" name="Google Shape;194;gf3ebf015d7_0_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g1253ac41a33_6_3"/>
          <p:cNvPicPr preferRelativeResize="0"/>
          <p:nvPr/>
        </p:nvPicPr>
        <p:blipFill rotWithShape="1">
          <a:blip r:embed="rId3">
            <a:alphaModFix/>
          </a:blip>
          <a:srcRect b="0" l="0" r="0" t="0"/>
          <a:stretch/>
        </p:blipFill>
        <p:spPr>
          <a:xfrm>
            <a:off x="0" y="485775"/>
            <a:ext cx="9144000" cy="4657725"/>
          </a:xfrm>
          <a:prstGeom prst="rect">
            <a:avLst/>
          </a:prstGeom>
          <a:noFill/>
          <a:ln>
            <a:noFill/>
          </a:ln>
        </p:spPr>
      </p:pic>
      <p:sp>
        <p:nvSpPr>
          <p:cNvPr id="407" name="Google Shape;407;g1253ac41a33_6_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2542ca9a57_0_56"/>
          <p:cNvSpPr txBox="1"/>
          <p:nvPr>
            <p:ph type="title"/>
          </p:nvPr>
        </p:nvSpPr>
        <p:spPr>
          <a:xfrm>
            <a:off x="327100" y="5574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413" name="Google Shape;413;g12542ca9a57_0_56"/>
          <p:cNvSpPr txBox="1"/>
          <p:nvPr>
            <p:ph idx="1" type="body"/>
          </p:nvPr>
        </p:nvSpPr>
        <p:spPr>
          <a:xfrm>
            <a:off x="500850" y="17740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u="sng">
                <a:solidFill>
                  <a:schemeClr val="hlink"/>
                </a:solidFill>
                <a:hlinkClick r:id="rId3"/>
              </a:rPr>
              <a:t>https://royalsocietypublishing.org/doi/10.1098/rspa.2015.0257</a:t>
            </a:r>
            <a:endParaRPr/>
          </a:p>
          <a:p>
            <a:pPr indent="0" lvl="0" marL="0" rtl="0" algn="l">
              <a:lnSpc>
                <a:spcPct val="115000"/>
              </a:lnSpc>
              <a:spcBef>
                <a:spcPts val="1200"/>
              </a:spcBef>
              <a:spcAft>
                <a:spcPts val="0"/>
              </a:spcAft>
              <a:buSzPts val="1300"/>
              <a:buNone/>
            </a:pPr>
            <a:r>
              <a:rPr lang="en" u="sng">
                <a:solidFill>
                  <a:schemeClr val="hlink"/>
                </a:solidFill>
                <a:hlinkClick r:id="rId4"/>
              </a:rPr>
              <a:t>https://aqicn.org/city/beijing/</a:t>
            </a:r>
            <a:endParaRPr/>
          </a:p>
          <a:p>
            <a:pPr indent="0" lvl="0" marL="0" rtl="0" algn="l">
              <a:lnSpc>
                <a:spcPct val="115000"/>
              </a:lnSpc>
              <a:spcBef>
                <a:spcPts val="1200"/>
              </a:spcBef>
              <a:spcAft>
                <a:spcPts val="0"/>
              </a:spcAft>
              <a:buSzPts val="1300"/>
              <a:buNone/>
            </a:pPr>
            <a:r>
              <a:rPr lang="en" u="sng">
                <a:solidFill>
                  <a:schemeClr val="hlink"/>
                </a:solidFill>
                <a:hlinkClick r:id="rId5"/>
              </a:rPr>
              <a:t>https://www.iqair.com/us/china/beijing</a:t>
            </a:r>
            <a:endParaRPr u="sng"/>
          </a:p>
          <a:p>
            <a:pPr indent="0" lvl="0" marL="0" rtl="0" algn="l">
              <a:lnSpc>
                <a:spcPct val="115000"/>
              </a:lnSpc>
              <a:spcBef>
                <a:spcPts val="1200"/>
              </a:spcBef>
              <a:spcAft>
                <a:spcPts val="0"/>
              </a:spcAft>
              <a:buSzPts val="1300"/>
              <a:buNone/>
            </a:pPr>
            <a:r>
              <a:rPr lang="en" u="sng">
                <a:solidFill>
                  <a:schemeClr val="hlink"/>
                </a:solidFill>
                <a:hlinkClick r:id="rId6"/>
              </a:rPr>
              <a:t>https://arxiv.org/ftp/arxiv/papers/1812/1812.04783.pdf</a:t>
            </a:r>
            <a:endParaRPr u="sng"/>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sp>
        <p:nvSpPr>
          <p:cNvPr id="414" name="Google Shape;414;g12542ca9a57_0_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
          <p:cNvSpPr txBox="1"/>
          <p:nvPr>
            <p:ph type="title"/>
          </p:nvPr>
        </p:nvSpPr>
        <p:spPr>
          <a:xfrm>
            <a:off x="202399" y="450532"/>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2889"/>
              <a:buNone/>
            </a:pPr>
            <a:r>
              <a:rPr lang="en" sz="2300"/>
              <a:t>Introduction</a:t>
            </a:r>
            <a:endParaRPr sz="2300"/>
          </a:p>
          <a:p>
            <a:pPr indent="0" lvl="0" marL="0" rtl="0" algn="l">
              <a:lnSpc>
                <a:spcPct val="100000"/>
              </a:lnSpc>
              <a:spcBef>
                <a:spcPts val="1200"/>
              </a:spcBef>
              <a:spcAft>
                <a:spcPts val="0"/>
              </a:spcAft>
              <a:buSzPts val="2889"/>
              <a:buNone/>
            </a:pPr>
            <a:r>
              <a:t/>
            </a:r>
            <a:endParaRPr/>
          </a:p>
        </p:txBody>
      </p:sp>
      <p:pic>
        <p:nvPicPr>
          <p:cNvPr id="200" name="Google Shape;200;p2"/>
          <p:cNvPicPr preferRelativeResize="0"/>
          <p:nvPr/>
        </p:nvPicPr>
        <p:blipFill rotWithShape="1">
          <a:blip r:embed="rId3">
            <a:alphaModFix amt="6000"/>
          </a:blip>
          <a:srcRect b="0" l="0" r="0" t="0"/>
          <a:stretch/>
        </p:blipFill>
        <p:spPr>
          <a:xfrm>
            <a:off x="436050" y="1375075"/>
            <a:ext cx="7221399" cy="3476300"/>
          </a:xfrm>
          <a:prstGeom prst="rect">
            <a:avLst/>
          </a:prstGeom>
          <a:noFill/>
          <a:ln>
            <a:noFill/>
          </a:ln>
        </p:spPr>
      </p:pic>
      <p:sp>
        <p:nvSpPr>
          <p:cNvPr id="201" name="Google Shape;201;p2"/>
          <p:cNvSpPr txBox="1"/>
          <p:nvPr/>
        </p:nvSpPr>
        <p:spPr>
          <a:xfrm>
            <a:off x="220575" y="1264800"/>
            <a:ext cx="8035200" cy="3865643"/>
          </a:xfrm>
          <a:prstGeom prst="rect">
            <a:avLst/>
          </a:prstGeom>
          <a:noFill/>
          <a:ln>
            <a:noFill/>
          </a:ln>
        </p:spPr>
        <p:txBody>
          <a:bodyPr anchorCtr="0" anchor="t" bIns="91425" lIns="91425" spcFirstLastPara="1" rIns="91425" wrap="square" tIns="91425">
            <a:spAutoFit/>
          </a:bodyPr>
          <a:lstStyle/>
          <a:p>
            <a:pPr indent="-336550" lvl="0" marL="457200" marR="0" rtl="0" algn="just">
              <a:lnSpc>
                <a:spcPct val="115000"/>
              </a:lnSpc>
              <a:spcBef>
                <a:spcPts val="0"/>
              </a:spcBef>
              <a:spcAft>
                <a:spcPts val="0"/>
              </a:spcAft>
              <a:buClr>
                <a:srgbClr val="000000"/>
              </a:buClr>
              <a:buSzPts val="1700"/>
              <a:buFont typeface="Noto Sans Symbols"/>
              <a:buChar char="▪"/>
            </a:pPr>
            <a:r>
              <a:rPr b="0" i="0" lang="en" sz="1600" u="none" cap="none" strike="noStrike">
                <a:solidFill>
                  <a:srgbClr val="000000"/>
                </a:solidFill>
                <a:latin typeface="Arial"/>
                <a:ea typeface="Arial"/>
                <a:cs typeface="Arial"/>
                <a:sym typeface="Arial"/>
              </a:rPr>
              <a:t>Air pollution is one of the most serious issues that many countries are dealing with</a:t>
            </a:r>
            <a:endParaRPr b="0" i="0" sz="16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Noto Sans Symbols"/>
              <a:buChar char="▪"/>
            </a:pPr>
            <a:r>
              <a:rPr b="0" i="0" lang="en" sz="1600" u="none" cap="none" strike="noStrike">
                <a:solidFill>
                  <a:srgbClr val="000000"/>
                </a:solidFill>
                <a:latin typeface="Arial"/>
                <a:ea typeface="Arial"/>
                <a:cs typeface="Arial"/>
                <a:sym typeface="Arial"/>
              </a:rPr>
              <a:t>It directly contributes to cause Health Problems, Global warming and can create a potential for certain disasters</a:t>
            </a:r>
            <a:endParaRPr b="0" i="0" sz="16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Noto Sans Symbols"/>
              <a:buChar char="▪"/>
            </a:pPr>
            <a:r>
              <a:rPr b="0" i="0" lang="en" sz="1600" u="none" cap="none" strike="noStrike">
                <a:solidFill>
                  <a:srgbClr val="000000"/>
                </a:solidFill>
                <a:latin typeface="Arial"/>
                <a:ea typeface="Arial"/>
                <a:cs typeface="Arial"/>
                <a:sym typeface="Arial"/>
              </a:rPr>
              <a:t>Beijing is the world’s most populous city with an estimated population of over 21 million people.</a:t>
            </a:r>
            <a:endParaRPr b="0" i="0" sz="16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chemeClr val="accent1"/>
              </a:buClr>
              <a:buSzPts val="1700"/>
              <a:buFont typeface="Noto Sans Symbols"/>
              <a:buChar char="▪"/>
            </a:pPr>
            <a:r>
              <a:rPr b="0" i="0" lang="en" sz="1600" u="none" cap="none" strike="noStrike">
                <a:solidFill>
                  <a:srgbClr val="000000"/>
                </a:solidFill>
                <a:latin typeface="Arial"/>
                <a:ea typeface="Arial"/>
                <a:cs typeface="Arial"/>
                <a:sym typeface="Arial"/>
              </a:rPr>
              <a:t>The main reason for Beijing pollution has been caused by increased vehicle emissions caused by increased population.</a:t>
            </a:r>
            <a:endParaRPr b="0" i="0" sz="16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Noto Sans Symbols"/>
              <a:buChar char="▪"/>
            </a:pPr>
            <a:r>
              <a:rPr b="0" i="0" lang="en" sz="1600" u="none" cap="none" strike="noStrike">
                <a:solidFill>
                  <a:srgbClr val="000000"/>
                </a:solidFill>
                <a:latin typeface="Arial"/>
                <a:ea typeface="Arial"/>
                <a:cs typeface="Arial"/>
                <a:sym typeface="Arial"/>
              </a:rPr>
              <a:t>Beijing and a substantial part of China has been experiencing chronic air pollution in last decade</a:t>
            </a:r>
            <a:endParaRPr b="0" i="0" sz="16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Noto Sans Symbols"/>
              <a:buChar char="▪"/>
            </a:pPr>
            <a:r>
              <a:rPr b="0" i="0" lang="en" sz="1600" u="none" cap="none" strike="noStrike">
                <a:solidFill>
                  <a:srgbClr val="000000"/>
                </a:solidFill>
                <a:latin typeface="Arial"/>
                <a:ea typeface="Arial"/>
                <a:cs typeface="Arial"/>
                <a:sym typeface="Arial"/>
              </a:rPr>
              <a:t>In the previous decade, Beijing and a large part of China have been experiencing chronic air pollution.</a:t>
            </a:r>
            <a:endParaRPr b="0" i="0" sz="1600" u="none" cap="none" strike="noStrike">
              <a:solidFill>
                <a:srgbClr val="000000"/>
              </a:solidFill>
              <a:latin typeface="Arial"/>
              <a:ea typeface="Arial"/>
              <a:cs typeface="Arial"/>
              <a:sym typeface="Arial"/>
            </a:endParaRPr>
          </a:p>
          <a:p>
            <a:pPr indent="-336550" lvl="0" marL="457200" marR="0" rtl="0" algn="just">
              <a:lnSpc>
                <a:spcPct val="115000"/>
              </a:lnSpc>
              <a:spcBef>
                <a:spcPts val="0"/>
              </a:spcBef>
              <a:spcAft>
                <a:spcPts val="0"/>
              </a:spcAft>
              <a:buClr>
                <a:srgbClr val="000000"/>
              </a:buClr>
              <a:buSzPts val="1700"/>
              <a:buFont typeface="Noto Sans Symbols"/>
              <a:buChar char="▪"/>
            </a:pPr>
            <a:r>
              <a:rPr b="0" i="0" lang="en" sz="1600" u="none" cap="none" strike="noStrike">
                <a:solidFill>
                  <a:srgbClr val="000000"/>
                </a:solidFill>
                <a:latin typeface="Arial"/>
                <a:ea typeface="Arial"/>
                <a:cs typeface="Arial"/>
                <a:sym typeface="Arial"/>
              </a:rPr>
              <a:t>Beijing has extreme climate conditions, the temperature can increase upto 42°C and can drop down till -27°C </a:t>
            </a:r>
            <a:endParaRPr b="0" i="0" sz="1600" u="none" cap="none" strike="noStrike">
              <a:solidFill>
                <a:srgbClr val="000000"/>
              </a:solidFill>
              <a:latin typeface="Lato"/>
              <a:ea typeface="Lato"/>
              <a:cs typeface="Lato"/>
              <a:sym typeface="Lato"/>
            </a:endParaRPr>
          </a:p>
        </p:txBody>
      </p:sp>
      <p:sp>
        <p:nvSpPr>
          <p:cNvPr id="202" name="Google Shape;202;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251ac7c5dc_1_7"/>
          <p:cNvSpPr txBox="1"/>
          <p:nvPr>
            <p:ph idx="1" type="body"/>
          </p:nvPr>
        </p:nvSpPr>
        <p:spPr>
          <a:xfrm>
            <a:off x="354800" y="1419675"/>
            <a:ext cx="7688700" cy="3112200"/>
          </a:xfrm>
          <a:prstGeom prst="rect">
            <a:avLst/>
          </a:prstGeom>
          <a:noFill/>
          <a:ln>
            <a:noFill/>
          </a:ln>
        </p:spPr>
        <p:txBody>
          <a:bodyPr anchorCtr="0" anchor="t" bIns="91425" lIns="91425" spcFirstLastPara="1" rIns="91425" wrap="square" tIns="91425">
            <a:normAutofit/>
          </a:bodyPr>
          <a:lstStyle/>
          <a:p>
            <a:pPr indent="-336550" lvl="0" marL="457200" rtl="0" algn="just">
              <a:lnSpc>
                <a:spcPct val="115000"/>
              </a:lnSpc>
              <a:spcBef>
                <a:spcPts val="0"/>
              </a:spcBef>
              <a:spcAft>
                <a:spcPts val="0"/>
              </a:spcAft>
              <a:buSzPts val="1700"/>
              <a:buFont typeface="Arial"/>
              <a:buChar char="●"/>
            </a:pPr>
            <a:r>
              <a:rPr lang="en" sz="1400">
                <a:latin typeface="Arial"/>
                <a:ea typeface="Arial"/>
                <a:cs typeface="Arial"/>
                <a:sym typeface="Arial"/>
              </a:rPr>
              <a:t>This raises the need for accurate forecasting of pollution levels, in order to take precautions before things get disastrous</a:t>
            </a:r>
            <a:endParaRPr sz="1400">
              <a:latin typeface="Arial"/>
              <a:ea typeface="Arial"/>
              <a:cs typeface="Arial"/>
              <a:sym typeface="Arial"/>
            </a:endParaRPr>
          </a:p>
          <a:p>
            <a:pPr indent="-336550" lvl="0" marL="457200" rtl="0" algn="just">
              <a:lnSpc>
                <a:spcPct val="115000"/>
              </a:lnSpc>
              <a:spcBef>
                <a:spcPts val="0"/>
              </a:spcBef>
              <a:spcAft>
                <a:spcPts val="0"/>
              </a:spcAft>
              <a:buSzPts val="1700"/>
              <a:buFont typeface="Arial"/>
              <a:buChar char="●"/>
            </a:pPr>
            <a:r>
              <a:rPr lang="en" sz="1400">
                <a:latin typeface="Arial"/>
                <a:ea typeface="Arial"/>
                <a:cs typeface="Arial"/>
                <a:sym typeface="Arial"/>
              </a:rPr>
              <a:t>This helps in:</a:t>
            </a:r>
            <a:endParaRPr/>
          </a:p>
          <a:p>
            <a:pPr indent="-285750" lvl="1" marL="863600" rtl="0" algn="just">
              <a:lnSpc>
                <a:spcPct val="115000"/>
              </a:lnSpc>
              <a:spcBef>
                <a:spcPts val="0"/>
              </a:spcBef>
              <a:spcAft>
                <a:spcPts val="0"/>
              </a:spcAft>
              <a:buSzPts val="1700"/>
              <a:buFont typeface="Noto Sans Symbols"/>
              <a:buChar char="▪"/>
            </a:pPr>
            <a:r>
              <a:rPr lang="en" sz="1400">
                <a:latin typeface="Arial"/>
                <a:ea typeface="Arial"/>
                <a:cs typeface="Arial"/>
                <a:sym typeface="Arial"/>
              </a:rPr>
              <a:t>Avoiding the factors that are causing seasonally to avoid spikes in pollution rates.</a:t>
            </a:r>
            <a:endParaRPr sz="1400">
              <a:latin typeface="Arial"/>
              <a:ea typeface="Arial"/>
              <a:cs typeface="Arial"/>
              <a:sym typeface="Arial"/>
            </a:endParaRPr>
          </a:p>
          <a:p>
            <a:pPr indent="-285750" lvl="1" marL="869950" rtl="0" algn="just">
              <a:lnSpc>
                <a:spcPct val="115000"/>
              </a:lnSpc>
              <a:spcBef>
                <a:spcPts val="0"/>
              </a:spcBef>
              <a:spcAft>
                <a:spcPts val="0"/>
              </a:spcAft>
              <a:buSzPts val="1600"/>
              <a:buFont typeface="Noto Sans Symbols"/>
              <a:buChar char="▪"/>
            </a:pPr>
            <a:r>
              <a:rPr lang="en" sz="1400">
                <a:latin typeface="Arial"/>
                <a:ea typeface="Arial"/>
                <a:cs typeface="Arial"/>
                <a:sym typeface="Arial"/>
              </a:rPr>
              <a:t>Disaster mitigation</a:t>
            </a:r>
            <a:endParaRPr sz="1400">
              <a:latin typeface="Arial"/>
              <a:ea typeface="Arial"/>
              <a:cs typeface="Arial"/>
              <a:sym typeface="Arial"/>
            </a:endParaRPr>
          </a:p>
          <a:p>
            <a:pPr indent="-285750" lvl="1" marL="869950" rtl="0" algn="just">
              <a:lnSpc>
                <a:spcPct val="115000"/>
              </a:lnSpc>
              <a:spcBef>
                <a:spcPts val="0"/>
              </a:spcBef>
              <a:spcAft>
                <a:spcPts val="0"/>
              </a:spcAft>
              <a:buSzPts val="1600"/>
              <a:buFont typeface="Noto Sans Symbols"/>
              <a:buChar char="▪"/>
            </a:pPr>
            <a:r>
              <a:rPr lang="en" sz="1400">
                <a:latin typeface="Arial"/>
                <a:ea typeface="Arial"/>
                <a:cs typeface="Arial"/>
                <a:sym typeface="Arial"/>
              </a:rPr>
              <a:t>Creating an early warning system</a:t>
            </a:r>
            <a:endParaRPr sz="1400">
              <a:latin typeface="Arial"/>
              <a:ea typeface="Arial"/>
              <a:cs typeface="Arial"/>
              <a:sym typeface="Arial"/>
            </a:endParaRPr>
          </a:p>
        </p:txBody>
      </p:sp>
      <p:sp>
        <p:nvSpPr>
          <p:cNvPr id="208" name="Google Shape;208;g1251ac7c5dc_1_7"/>
          <p:cNvSpPr txBox="1"/>
          <p:nvPr>
            <p:ph type="title"/>
          </p:nvPr>
        </p:nvSpPr>
        <p:spPr>
          <a:xfrm>
            <a:off x="115075" y="427391"/>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2889"/>
              <a:buNone/>
            </a:pPr>
            <a:r>
              <a:rPr lang="en" sz="2300"/>
              <a:t>Introduction</a:t>
            </a:r>
            <a:endParaRPr sz="2300"/>
          </a:p>
          <a:p>
            <a:pPr indent="0" lvl="0" marL="0" rtl="0" algn="l">
              <a:lnSpc>
                <a:spcPct val="100000"/>
              </a:lnSpc>
              <a:spcBef>
                <a:spcPts val="1200"/>
              </a:spcBef>
              <a:spcAft>
                <a:spcPts val="0"/>
              </a:spcAft>
              <a:buSzPts val="2889"/>
              <a:buNone/>
            </a:pPr>
            <a:r>
              <a:t/>
            </a:r>
            <a:endParaRPr/>
          </a:p>
        </p:txBody>
      </p:sp>
      <p:sp>
        <p:nvSpPr>
          <p:cNvPr id="209" name="Google Shape;209;g1251ac7c5dc_1_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10" name="Google Shape;210;g1251ac7c5dc_1_7"/>
          <p:cNvPicPr preferRelativeResize="0"/>
          <p:nvPr/>
        </p:nvPicPr>
        <p:blipFill rotWithShape="1">
          <a:blip r:embed="rId3">
            <a:alphaModFix/>
          </a:blip>
          <a:srcRect b="0" l="0" r="0" t="0"/>
          <a:stretch/>
        </p:blipFill>
        <p:spPr>
          <a:xfrm>
            <a:off x="5404448" y="2622301"/>
            <a:ext cx="3739552" cy="2521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
          <p:cNvSpPr txBox="1"/>
          <p:nvPr>
            <p:ph type="title"/>
          </p:nvPr>
        </p:nvSpPr>
        <p:spPr>
          <a:xfrm>
            <a:off x="209483" y="497464"/>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Problem Statement</a:t>
            </a:r>
            <a:endParaRPr/>
          </a:p>
          <a:p>
            <a:pPr indent="0" lvl="0" marL="0" rtl="0" algn="l">
              <a:lnSpc>
                <a:spcPct val="100000"/>
              </a:lnSpc>
              <a:spcBef>
                <a:spcPts val="1200"/>
              </a:spcBef>
              <a:spcAft>
                <a:spcPts val="0"/>
              </a:spcAft>
              <a:buSzPct val="111111"/>
              <a:buNone/>
            </a:pPr>
            <a:r>
              <a:t/>
            </a:r>
            <a:endParaRPr/>
          </a:p>
        </p:txBody>
      </p:sp>
      <p:sp>
        <p:nvSpPr>
          <p:cNvPr id="216" name="Google Shape;216;p3"/>
          <p:cNvSpPr txBox="1"/>
          <p:nvPr>
            <p:ph idx="1" type="body"/>
          </p:nvPr>
        </p:nvSpPr>
        <p:spPr>
          <a:xfrm>
            <a:off x="720150" y="1501175"/>
            <a:ext cx="5066400" cy="3307200"/>
          </a:xfrm>
          <a:prstGeom prst="rect">
            <a:avLst/>
          </a:prstGeom>
          <a:noFill/>
          <a:ln>
            <a:noFill/>
          </a:ln>
        </p:spPr>
        <p:txBody>
          <a:bodyPr anchorCtr="0" anchor="t" bIns="91425" lIns="91425" spcFirstLastPara="1" rIns="91425" wrap="square" tIns="91425">
            <a:normAutofit fontScale="92500" lnSpcReduction="20000"/>
          </a:bodyPr>
          <a:lstStyle/>
          <a:p>
            <a:pPr indent="-316768" lvl="0" marL="457200" rtl="0" algn="l">
              <a:lnSpc>
                <a:spcPct val="115000"/>
              </a:lnSpc>
              <a:spcBef>
                <a:spcPts val="0"/>
              </a:spcBef>
              <a:spcAft>
                <a:spcPts val="0"/>
              </a:spcAft>
              <a:buSzPct val="100000"/>
              <a:buFont typeface="Noto Sans Symbols"/>
              <a:buChar char="▪"/>
            </a:pPr>
            <a:r>
              <a:rPr lang="en" sz="1500"/>
              <a:t>The pollutant that affects people the most is particulate matter, usually abbreviated as PM and used as a measure of air pollution. </a:t>
            </a:r>
            <a:endParaRPr sz="1500"/>
          </a:p>
          <a:p>
            <a:pPr indent="-203230" lvl="0" marL="742950" rtl="0" algn="l">
              <a:lnSpc>
                <a:spcPct val="115000"/>
              </a:lnSpc>
              <a:spcBef>
                <a:spcPts val="1200"/>
              </a:spcBef>
              <a:spcAft>
                <a:spcPts val="0"/>
              </a:spcAft>
              <a:buSzPct val="93693"/>
              <a:buFont typeface="Noto Sans Symbols"/>
              <a:buNone/>
            </a:pPr>
            <a:r>
              <a:t/>
            </a:r>
            <a:endParaRPr sz="1500"/>
          </a:p>
          <a:p>
            <a:pPr indent="-316768" lvl="0" marL="457200" rtl="0" algn="l">
              <a:lnSpc>
                <a:spcPct val="115000"/>
              </a:lnSpc>
              <a:spcBef>
                <a:spcPts val="1200"/>
              </a:spcBef>
              <a:spcAft>
                <a:spcPts val="0"/>
              </a:spcAft>
              <a:buSzPct val="100000"/>
              <a:buFont typeface="Noto Sans Symbols"/>
              <a:buChar char="▪"/>
            </a:pPr>
            <a:r>
              <a:rPr lang="en" sz="1500"/>
              <a:t>Although particles with a diameter of 10 microns or less (≤PM10) can penetrate and embed deep in the lungs, the ones that are more harmful to health are those with a diameter of 2.5 microns or less (≤PM2.5).</a:t>
            </a:r>
            <a:endParaRPr sz="1500"/>
          </a:p>
          <a:p>
            <a:pPr indent="-203230" lvl="0" marL="742950" rtl="0" algn="l">
              <a:lnSpc>
                <a:spcPct val="115000"/>
              </a:lnSpc>
              <a:spcBef>
                <a:spcPts val="1200"/>
              </a:spcBef>
              <a:spcAft>
                <a:spcPts val="0"/>
              </a:spcAft>
              <a:buSzPct val="93693"/>
              <a:buFont typeface="Noto Sans Symbols"/>
              <a:buNone/>
            </a:pPr>
            <a:r>
              <a:t/>
            </a:r>
            <a:endParaRPr sz="1500"/>
          </a:p>
          <a:p>
            <a:pPr indent="-316768" lvl="0" marL="457200" rtl="0" algn="l">
              <a:lnSpc>
                <a:spcPct val="115000"/>
              </a:lnSpc>
              <a:spcBef>
                <a:spcPts val="1200"/>
              </a:spcBef>
              <a:spcAft>
                <a:spcPts val="0"/>
              </a:spcAft>
              <a:buSzPct val="100000"/>
              <a:buFont typeface="Noto Sans Symbols"/>
              <a:buChar char="▪"/>
            </a:pPr>
            <a:r>
              <a:rPr lang="en" sz="1500"/>
              <a:t>Our primary goal is to come up with a model given the weather conditions and pollution for prior days, we can forecast the pollution for the upcoming days.</a:t>
            </a:r>
            <a:endParaRPr sz="1500"/>
          </a:p>
        </p:txBody>
      </p:sp>
      <p:pic>
        <p:nvPicPr>
          <p:cNvPr id="217" name="Google Shape;217;p3"/>
          <p:cNvPicPr preferRelativeResize="0"/>
          <p:nvPr/>
        </p:nvPicPr>
        <p:blipFill rotWithShape="1">
          <a:blip r:embed="rId3">
            <a:alphaModFix/>
          </a:blip>
          <a:srcRect b="0" l="0" r="0" t="0"/>
          <a:stretch/>
        </p:blipFill>
        <p:spPr>
          <a:xfrm>
            <a:off x="5941775" y="1596250"/>
            <a:ext cx="2868624" cy="3212125"/>
          </a:xfrm>
          <a:prstGeom prst="rect">
            <a:avLst/>
          </a:prstGeom>
          <a:noFill/>
          <a:ln>
            <a:noFill/>
          </a:ln>
        </p:spPr>
      </p:pic>
      <p:sp>
        <p:nvSpPr>
          <p:cNvPr id="218" name="Google Shape;218;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19" name="Google Shape;219;p3"/>
          <p:cNvSpPr txBox="1"/>
          <p:nvPr/>
        </p:nvSpPr>
        <p:spPr>
          <a:xfrm>
            <a:off x="5941775" y="4808375"/>
            <a:ext cx="110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Low PM</a:t>
            </a:r>
            <a:endParaRPr b="0" i="0" sz="1400" u="none" cap="none" strike="noStrike">
              <a:solidFill>
                <a:srgbClr val="000000"/>
              </a:solidFill>
              <a:latin typeface="Lato"/>
              <a:ea typeface="Lato"/>
              <a:cs typeface="Lato"/>
              <a:sym typeface="Lato"/>
            </a:endParaRPr>
          </a:p>
        </p:txBody>
      </p:sp>
      <p:sp>
        <p:nvSpPr>
          <p:cNvPr id="220" name="Google Shape;220;p3"/>
          <p:cNvSpPr txBox="1"/>
          <p:nvPr/>
        </p:nvSpPr>
        <p:spPr>
          <a:xfrm>
            <a:off x="7481450" y="4808375"/>
            <a:ext cx="120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High PM</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251ac7c5dc_1_0"/>
          <p:cNvSpPr txBox="1"/>
          <p:nvPr>
            <p:ph type="title"/>
          </p:nvPr>
        </p:nvSpPr>
        <p:spPr>
          <a:xfrm>
            <a:off x="188235" y="51513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Our Approach:</a:t>
            </a:r>
            <a:endParaRPr/>
          </a:p>
        </p:txBody>
      </p:sp>
      <p:pic>
        <p:nvPicPr>
          <p:cNvPr id="226" name="Google Shape;226;g1251ac7c5dc_1_0"/>
          <p:cNvPicPr preferRelativeResize="0"/>
          <p:nvPr/>
        </p:nvPicPr>
        <p:blipFill rotWithShape="1">
          <a:blip r:embed="rId3">
            <a:alphaModFix/>
          </a:blip>
          <a:srcRect b="0" l="0" r="0" t="0"/>
          <a:stretch/>
        </p:blipFill>
        <p:spPr>
          <a:xfrm>
            <a:off x="32" y="1778075"/>
            <a:ext cx="9143967" cy="2044550"/>
          </a:xfrm>
          <a:prstGeom prst="rect">
            <a:avLst/>
          </a:prstGeom>
          <a:noFill/>
          <a:ln>
            <a:noFill/>
          </a:ln>
        </p:spPr>
      </p:pic>
      <p:sp>
        <p:nvSpPr>
          <p:cNvPr id="227" name="Google Shape;227;g1251ac7c5dc_1_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
          <p:cNvSpPr txBox="1"/>
          <p:nvPr>
            <p:ph type="title"/>
          </p:nvPr>
        </p:nvSpPr>
        <p:spPr>
          <a:xfrm>
            <a:off x="282175" y="619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we performed:</a:t>
            </a:r>
            <a:endParaRPr/>
          </a:p>
        </p:txBody>
      </p:sp>
      <p:sp>
        <p:nvSpPr>
          <p:cNvPr id="233" name="Google Shape;233;p4"/>
          <p:cNvSpPr txBox="1"/>
          <p:nvPr>
            <p:ph idx="1" type="body"/>
          </p:nvPr>
        </p:nvSpPr>
        <p:spPr>
          <a:xfrm>
            <a:off x="282175" y="1324125"/>
            <a:ext cx="5900700" cy="3069300"/>
          </a:xfrm>
          <a:prstGeom prst="rect">
            <a:avLst/>
          </a:prstGeom>
          <a:noFill/>
          <a:ln>
            <a:noFill/>
          </a:ln>
        </p:spPr>
        <p:txBody>
          <a:bodyPr anchorCtr="0" anchor="t" bIns="91425" lIns="91425" spcFirstLastPara="1" rIns="91425" wrap="square" tIns="91425">
            <a:noAutofit/>
          </a:bodyPr>
          <a:lstStyle/>
          <a:p>
            <a:pPr indent="-285750" lvl="0" marL="412750" rtl="0" algn="just">
              <a:lnSpc>
                <a:spcPct val="105000"/>
              </a:lnSpc>
              <a:spcBef>
                <a:spcPts val="1200"/>
              </a:spcBef>
              <a:spcAft>
                <a:spcPts val="0"/>
              </a:spcAft>
              <a:buSzPts val="1600"/>
              <a:buFont typeface="Noto Sans Symbols"/>
              <a:buChar char="▪"/>
            </a:pPr>
            <a:r>
              <a:rPr lang="en" sz="1600"/>
              <a:t>Process the dataset we have and make it model-ready</a:t>
            </a:r>
            <a:endParaRPr sz="1600"/>
          </a:p>
          <a:p>
            <a:pPr indent="-285750" lvl="0" marL="412750" rtl="0" algn="just">
              <a:lnSpc>
                <a:spcPct val="105000"/>
              </a:lnSpc>
              <a:spcBef>
                <a:spcPts val="0"/>
              </a:spcBef>
              <a:spcAft>
                <a:spcPts val="0"/>
              </a:spcAft>
              <a:buSzPts val="1600"/>
              <a:buFont typeface="Noto Sans Symbols"/>
              <a:buChar char="▪"/>
            </a:pPr>
            <a:r>
              <a:rPr lang="en" sz="1600"/>
              <a:t>Finding Factors that influence  increase in pollution content  leveraging  data mining</a:t>
            </a:r>
            <a:endParaRPr sz="1600"/>
          </a:p>
          <a:p>
            <a:pPr indent="-285750" lvl="0" marL="412750" rtl="0" algn="just">
              <a:lnSpc>
                <a:spcPct val="105000"/>
              </a:lnSpc>
              <a:spcBef>
                <a:spcPts val="0"/>
              </a:spcBef>
              <a:spcAft>
                <a:spcPts val="0"/>
              </a:spcAft>
              <a:buSzPts val="1600"/>
              <a:buFont typeface="Noto Sans Symbols"/>
              <a:buChar char="▪"/>
            </a:pPr>
            <a:r>
              <a:rPr lang="en" sz="1600"/>
              <a:t>Predicting the future pollution rates using time series</a:t>
            </a:r>
            <a:endParaRPr sz="1600"/>
          </a:p>
          <a:p>
            <a:pPr indent="-285750" lvl="0" marL="412750" rtl="0" algn="just">
              <a:lnSpc>
                <a:spcPct val="105000"/>
              </a:lnSpc>
              <a:spcBef>
                <a:spcPts val="0"/>
              </a:spcBef>
              <a:spcAft>
                <a:spcPts val="0"/>
              </a:spcAft>
              <a:buSzPts val="1600"/>
              <a:buFont typeface="Noto Sans Symbols"/>
              <a:buChar char="▪"/>
            </a:pPr>
            <a:r>
              <a:rPr lang="en" sz="1600"/>
              <a:t>Come up with an accurate approach to forecast the pollution</a:t>
            </a:r>
            <a:endParaRPr sz="1600"/>
          </a:p>
          <a:p>
            <a:pPr indent="-285750" lvl="0" marL="412750" rtl="0" algn="just">
              <a:lnSpc>
                <a:spcPct val="105000"/>
              </a:lnSpc>
              <a:spcBef>
                <a:spcPts val="0"/>
              </a:spcBef>
              <a:spcAft>
                <a:spcPts val="0"/>
              </a:spcAft>
              <a:buSzPts val="1600"/>
              <a:buFont typeface="Noto Sans Symbols"/>
              <a:buChar char="▪"/>
            </a:pPr>
            <a:r>
              <a:rPr lang="en" sz="1600"/>
              <a:t>Exponential smoothing of the best model to further enhance the accuracy</a:t>
            </a:r>
            <a:endParaRPr sz="1600"/>
          </a:p>
          <a:p>
            <a:pPr indent="-285750" lvl="0" marL="412750" rtl="0" algn="just">
              <a:lnSpc>
                <a:spcPct val="105000"/>
              </a:lnSpc>
              <a:spcBef>
                <a:spcPts val="0"/>
              </a:spcBef>
              <a:spcAft>
                <a:spcPts val="0"/>
              </a:spcAft>
              <a:buSzPts val="1600"/>
              <a:buFont typeface="Noto Sans Symbols"/>
              <a:buChar char="▪"/>
            </a:pPr>
            <a:r>
              <a:rPr lang="en" sz="1600"/>
              <a:t>Provide business insights and recommendations</a:t>
            </a:r>
            <a:endParaRPr sz="1600"/>
          </a:p>
          <a:p>
            <a:pPr indent="0" lvl="0" marL="0" rtl="0" algn="just">
              <a:lnSpc>
                <a:spcPct val="105000"/>
              </a:lnSpc>
              <a:spcBef>
                <a:spcPts val="1200"/>
              </a:spcBef>
              <a:spcAft>
                <a:spcPts val="1200"/>
              </a:spcAft>
              <a:buSzPts val="1300"/>
              <a:buNone/>
            </a:pPr>
            <a:r>
              <a:t/>
            </a:r>
            <a:endParaRPr/>
          </a:p>
        </p:txBody>
      </p:sp>
      <p:sp>
        <p:nvSpPr>
          <p:cNvPr id="234" name="Google Shape;234;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
          <p:cNvSpPr txBox="1"/>
          <p:nvPr>
            <p:ph type="title"/>
          </p:nvPr>
        </p:nvSpPr>
        <p:spPr>
          <a:xfrm>
            <a:off x="640188" y="466393"/>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en"/>
              <a:t>Data Description</a:t>
            </a:r>
            <a:endParaRPr/>
          </a:p>
          <a:p>
            <a:pPr indent="0" lvl="0" marL="0" rtl="0" algn="l">
              <a:lnSpc>
                <a:spcPct val="100000"/>
              </a:lnSpc>
              <a:spcBef>
                <a:spcPts val="1200"/>
              </a:spcBef>
              <a:spcAft>
                <a:spcPts val="0"/>
              </a:spcAft>
              <a:buSzPct val="111111"/>
              <a:buNone/>
            </a:pPr>
            <a:r>
              <a:t/>
            </a:r>
            <a:endParaRPr/>
          </a:p>
        </p:txBody>
      </p:sp>
      <p:sp>
        <p:nvSpPr>
          <p:cNvPr id="240" name="Google Shape;240;p6"/>
          <p:cNvSpPr txBox="1"/>
          <p:nvPr>
            <p:ph idx="1" type="body"/>
          </p:nvPr>
        </p:nvSpPr>
        <p:spPr>
          <a:xfrm>
            <a:off x="729450" y="1307300"/>
            <a:ext cx="7688700" cy="303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2000"/>
              <a:t>What all data do we need to forecast pollution levels?</a:t>
            </a:r>
            <a:endParaRPr sz="2000"/>
          </a:p>
          <a:p>
            <a:pPr indent="-330200" lvl="0" marL="457200" rtl="0" algn="l">
              <a:lnSpc>
                <a:spcPct val="115000"/>
              </a:lnSpc>
              <a:spcBef>
                <a:spcPts val="1200"/>
              </a:spcBef>
              <a:spcAft>
                <a:spcPts val="0"/>
              </a:spcAft>
              <a:buSzPts val="1600"/>
              <a:buFont typeface="Noto Sans Symbols"/>
              <a:buChar char="▪"/>
            </a:pPr>
            <a:r>
              <a:rPr lang="en" sz="1600"/>
              <a:t>How is the temperature?</a:t>
            </a:r>
            <a:endParaRPr sz="1600"/>
          </a:p>
          <a:p>
            <a:pPr indent="-330200" lvl="0" marL="457200" rtl="0" algn="l">
              <a:lnSpc>
                <a:spcPct val="115000"/>
              </a:lnSpc>
              <a:spcBef>
                <a:spcPts val="0"/>
              </a:spcBef>
              <a:spcAft>
                <a:spcPts val="0"/>
              </a:spcAft>
              <a:buSzPts val="1600"/>
              <a:buFont typeface="Noto Sans Symbols"/>
              <a:buChar char="▪"/>
            </a:pPr>
            <a:r>
              <a:rPr lang="en" sz="1600"/>
              <a:t>Air Quality?</a:t>
            </a:r>
            <a:endParaRPr sz="1600"/>
          </a:p>
          <a:p>
            <a:pPr indent="-330200" lvl="0" marL="457200" rtl="0" algn="l">
              <a:lnSpc>
                <a:spcPct val="115000"/>
              </a:lnSpc>
              <a:spcBef>
                <a:spcPts val="0"/>
              </a:spcBef>
              <a:spcAft>
                <a:spcPts val="0"/>
              </a:spcAft>
              <a:buSzPts val="1600"/>
              <a:buFont typeface="Noto Sans Symbols"/>
              <a:buChar char="▪"/>
            </a:pPr>
            <a:r>
              <a:rPr lang="en" sz="1600"/>
              <a:t>Moisture content in Air?</a:t>
            </a:r>
            <a:endParaRPr sz="1600"/>
          </a:p>
          <a:p>
            <a:pPr indent="-330200" lvl="0" marL="457200" rtl="0" algn="l">
              <a:lnSpc>
                <a:spcPct val="115000"/>
              </a:lnSpc>
              <a:spcBef>
                <a:spcPts val="0"/>
              </a:spcBef>
              <a:spcAft>
                <a:spcPts val="0"/>
              </a:spcAft>
              <a:buSzPts val="1600"/>
              <a:buFont typeface="Noto Sans Symbols"/>
              <a:buChar char="▪"/>
            </a:pPr>
            <a:r>
              <a:rPr lang="en" sz="1600"/>
              <a:t>Changes in Weather like</a:t>
            </a:r>
            <a:endParaRPr sz="1600"/>
          </a:p>
          <a:p>
            <a:pPr indent="-317500" lvl="1" marL="914400" rtl="0" algn="l">
              <a:lnSpc>
                <a:spcPct val="115000"/>
              </a:lnSpc>
              <a:spcBef>
                <a:spcPts val="0"/>
              </a:spcBef>
              <a:spcAft>
                <a:spcPts val="0"/>
              </a:spcAft>
              <a:buSzPts val="1400"/>
              <a:buFont typeface="Noto Sans Symbols"/>
              <a:buChar char="▪"/>
            </a:pPr>
            <a:r>
              <a:rPr lang="en" sz="1400"/>
              <a:t>How much is the rain?</a:t>
            </a:r>
            <a:endParaRPr sz="1400"/>
          </a:p>
          <a:p>
            <a:pPr indent="-317500" lvl="1" marL="914400" rtl="0" algn="l">
              <a:lnSpc>
                <a:spcPct val="115000"/>
              </a:lnSpc>
              <a:spcBef>
                <a:spcPts val="0"/>
              </a:spcBef>
              <a:spcAft>
                <a:spcPts val="0"/>
              </a:spcAft>
              <a:buSzPts val="1400"/>
              <a:buFont typeface="Noto Sans Symbols"/>
              <a:buChar char="▪"/>
            </a:pPr>
            <a:r>
              <a:rPr lang="en" sz="1400"/>
              <a:t>How long is it snowing?</a:t>
            </a:r>
            <a:endParaRPr sz="1400"/>
          </a:p>
          <a:p>
            <a:pPr indent="-317500" lvl="1" marL="914400" rtl="0" algn="l">
              <a:lnSpc>
                <a:spcPct val="115000"/>
              </a:lnSpc>
              <a:spcBef>
                <a:spcPts val="0"/>
              </a:spcBef>
              <a:spcAft>
                <a:spcPts val="0"/>
              </a:spcAft>
              <a:buSzPts val="1400"/>
              <a:buFont typeface="Noto Sans Symbols"/>
              <a:buChar char="▪"/>
            </a:pPr>
            <a:r>
              <a:rPr lang="en" sz="1400"/>
              <a:t>Speed and Direction of wind </a:t>
            </a:r>
            <a:endParaRPr sz="1400"/>
          </a:p>
          <a:p>
            <a:pPr indent="-330200" lvl="0" marL="457200" rtl="0" algn="l">
              <a:lnSpc>
                <a:spcPct val="115000"/>
              </a:lnSpc>
              <a:spcBef>
                <a:spcPts val="0"/>
              </a:spcBef>
              <a:spcAft>
                <a:spcPts val="0"/>
              </a:spcAft>
              <a:buSzPts val="1600"/>
              <a:buFont typeface="Noto Sans Symbols"/>
              <a:buChar char="▪"/>
            </a:pPr>
            <a:r>
              <a:rPr lang="en" sz="1600"/>
              <a:t>How much particulate matter is in the air?</a:t>
            </a:r>
            <a:endParaRPr sz="1600"/>
          </a:p>
        </p:txBody>
      </p:sp>
      <p:sp>
        <p:nvSpPr>
          <p:cNvPr id="241" name="Google Shape;241;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sathwik pendyala</dc:creator>
</cp:coreProperties>
</file>